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17"/>
  </p:handoutMasterIdLst>
  <p:sldIdLst>
    <p:sldId id="261" r:id="rId2"/>
    <p:sldId id="263" r:id="rId3"/>
    <p:sldId id="264" r:id="rId4"/>
    <p:sldId id="267" r:id="rId5"/>
    <p:sldId id="269" r:id="rId6"/>
    <p:sldId id="271" r:id="rId7"/>
    <p:sldId id="277" r:id="rId8"/>
    <p:sldId id="270" r:id="rId9"/>
    <p:sldId id="281" r:id="rId10"/>
    <p:sldId id="274" r:id="rId11"/>
    <p:sldId id="280" r:id="rId12"/>
    <p:sldId id="284" r:id="rId13"/>
    <p:sldId id="282" r:id="rId14"/>
    <p:sldId id="285" r:id="rId15"/>
    <p:sldId id="287" r:id="rId1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2319"/>
    <a:srgbClr val="173A8D"/>
    <a:srgbClr val="003374"/>
    <a:srgbClr val="C9A093"/>
    <a:srgbClr val="F1F1F1"/>
    <a:srgbClr val="385592"/>
    <a:srgbClr val="3A5896"/>
    <a:srgbClr val="1D3C7A"/>
    <a:srgbClr val="213969"/>
    <a:srgbClr val="FF00FF"/>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08" autoAdjust="0"/>
    <p:restoredTop sz="94660"/>
  </p:normalViewPr>
  <p:slideViewPr>
    <p:cSldViewPr snapToGrid="0">
      <p:cViewPr>
        <p:scale>
          <a:sx n="100" d="100"/>
          <a:sy n="100" d="100"/>
        </p:scale>
        <p:origin x="-276" y="-198"/>
      </p:cViewPr>
      <p:guideLst>
        <p:guide orient="horz" pos="2160"/>
        <p:guide pos="2880"/>
      </p:guideLst>
    </p:cSldViewPr>
  </p:slideViewPr>
  <p:notesTextViewPr>
    <p:cViewPr>
      <p:scale>
        <a:sx n="1" d="1"/>
        <a:sy n="1" d="1"/>
      </p:scale>
      <p:origin x="0" y="0"/>
    </p:cViewPr>
  </p:notesTextViewPr>
  <p:notesViewPr>
    <p:cSldViewPr snapToGrid="0">
      <p:cViewPr varScale="1">
        <p:scale>
          <a:sx n="85" d="100"/>
          <a:sy n="85" d="100"/>
        </p:scale>
        <p:origin x="3804" y="102"/>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2DD1C9-4BB6-422A-8F34-C157EA500BD9}" type="datetimeFigureOut">
              <a:rPr lang="en-US" smtClean="0"/>
              <a:pPr/>
              <a:t>4/9/2019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A997E4-EE34-411C-9FF1-22B934EF5337}" type="slidenum">
              <a:rPr lang="en-US" smtClean="0"/>
              <a:pPr/>
              <a:t>‹#›</a:t>
            </a:fld>
            <a:endParaRPr lang="en-US"/>
          </a:p>
        </p:txBody>
      </p:sp>
    </p:spTree>
    <p:extLst>
      <p:ext uri="{BB962C8B-B14F-4D97-AF65-F5344CB8AC3E}">
        <p14:creationId xmlns:p14="http://schemas.microsoft.com/office/powerpoint/2010/main" xmlns="" val="21274113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4.png>
</file>

<file path=ppt/media/image5.pn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75084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712725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3382581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530094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BD9794-A4CC-42D0-9A65-24C6B9EF4076}" type="datetimeFigureOut">
              <a:rPr lang="en-US" smtClean="0"/>
              <a:pPr/>
              <a:t>4/9/2019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309467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BD9794-A4CC-42D0-9A65-24C6B9EF4076}" type="datetimeFigureOut">
              <a:rPr lang="en-US" smtClean="0"/>
              <a:pPr/>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018750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BD9794-A4CC-42D0-9A65-24C6B9EF4076}" type="datetimeFigureOut">
              <a:rPr lang="en-US" smtClean="0"/>
              <a:pPr/>
              <a:t>4/9/2019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648137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BD9794-A4CC-42D0-9A65-24C6B9EF4076}" type="datetimeFigureOut">
              <a:rPr lang="en-US" smtClean="0"/>
              <a:pPr/>
              <a:t>4/9/2019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817867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BD9794-A4CC-42D0-9A65-24C6B9EF4076}" type="datetimeFigureOut">
              <a:rPr lang="en-US" smtClean="0"/>
              <a:pPr/>
              <a:t>4/9/2019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1400246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BD9794-A4CC-42D0-9A65-24C6B9EF4076}" type="datetimeFigureOut">
              <a:rPr lang="en-US" smtClean="0"/>
              <a:pPr/>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3354897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BD9794-A4CC-42D0-9A65-24C6B9EF4076}" type="datetimeFigureOut">
              <a:rPr lang="en-US" smtClean="0"/>
              <a:pPr/>
              <a:t>4/9/2019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p14="http://schemas.microsoft.com/office/powerpoint/2010/main" xmlns="" val="250863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Рисунок 6"/>
          <p:cNvPicPr>
            <a:picLocks noChangeAspect="1"/>
          </p:cNvPicPr>
          <p:nvPr userDrawn="1"/>
        </p:nvPicPr>
        <p:blipFill>
          <a:blip r:embed="rId13" cstate="print">
            <a:extLst>
              <a:ext uri="{28A0092B-C50C-407E-A947-70E740481C1C}">
                <a14:useLocalDpi xmlns:a14="http://schemas.microsoft.com/office/drawing/2010/main" xmlns=""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645459" y="1465729"/>
            <a:ext cx="7869891" cy="471123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BD9794-A4CC-42D0-9A65-24C6B9EF4076}" type="datetimeFigureOut">
              <a:rPr lang="en-US" smtClean="0"/>
              <a:pPr/>
              <a:t>4/9/2019</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E8DF1E-33BB-4377-9A26-35481BA06C7C}" type="slidenum">
              <a:rPr lang="en-US" smtClean="0"/>
              <a:pPr/>
              <a:t>‹#›</a:t>
            </a:fld>
            <a:endParaRPr lang="en-US"/>
          </a:p>
        </p:txBody>
      </p:sp>
      <p:sp>
        <p:nvSpPr>
          <p:cNvPr id="2" name="Title Placeholder 1"/>
          <p:cNvSpPr>
            <a:spLocks noGrp="1"/>
          </p:cNvSpPr>
          <p:nvPr>
            <p:ph type="title"/>
          </p:nvPr>
        </p:nvSpPr>
        <p:spPr>
          <a:xfrm>
            <a:off x="658906" y="1"/>
            <a:ext cx="7839635" cy="133773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p14="http://schemas.microsoft.com/office/powerpoint/2010/main" xmlns="" val="12233214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jpeg"/><Relationship Id="rId4" Type="http://schemas.openxmlformats.org/officeDocument/2006/relationships/image" Target="../media/image16.jpe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4" name="Picture 6" descr="C:\Users\User\Downloads\ouzzaszpcnsrlrecpmyi.png"/>
          <p:cNvPicPr>
            <a:picLocks noChangeAspect="1" noChangeArrowheads="1"/>
          </p:cNvPicPr>
          <p:nvPr/>
        </p:nvPicPr>
        <p:blipFill>
          <a:blip r:embed="rId2" cstate="print"/>
          <a:stretch>
            <a:fillRect/>
          </a:stretch>
        </p:blipFill>
        <p:spPr bwMode="auto">
          <a:xfrm>
            <a:off x="2939769" y="332938"/>
            <a:ext cx="1842218" cy="1832818"/>
          </a:xfrm>
          <a:prstGeom prst="rect">
            <a:avLst/>
          </a:prstGeom>
          <a:noFill/>
        </p:spPr>
      </p:pic>
      <p:pic>
        <p:nvPicPr>
          <p:cNvPr id="2055" name="Picture 7" descr="C:\Users\User\Downloads\rudn.png"/>
          <p:cNvPicPr>
            <a:picLocks noChangeAspect="1" noChangeArrowheads="1"/>
          </p:cNvPicPr>
          <p:nvPr/>
        </p:nvPicPr>
        <p:blipFill>
          <a:blip r:embed="rId3" cstate="print"/>
          <a:srcRect/>
          <a:stretch>
            <a:fillRect/>
          </a:stretch>
        </p:blipFill>
        <p:spPr bwMode="auto">
          <a:xfrm>
            <a:off x="4647610" y="5010150"/>
            <a:ext cx="2257016" cy="702302"/>
          </a:xfrm>
          <a:prstGeom prst="rect">
            <a:avLst/>
          </a:prstGeom>
          <a:noFill/>
        </p:spPr>
      </p:pic>
      <p:sp>
        <p:nvSpPr>
          <p:cNvPr id="2" name="Прямоугольник 1">
            <a:extLst>
              <a:ext uri="{FF2B5EF4-FFF2-40B4-BE49-F238E27FC236}">
                <a16:creationId xmlns:a16="http://schemas.microsoft.com/office/drawing/2014/main" xmlns="" id="{8BE92FC6-1463-48DF-80D7-033A13FB054A}"/>
              </a:ext>
            </a:extLst>
          </p:cNvPr>
          <p:cNvSpPr/>
          <p:nvPr/>
        </p:nvSpPr>
        <p:spPr>
          <a:xfrm>
            <a:off x="270545" y="2898043"/>
            <a:ext cx="8602909" cy="1200329"/>
          </a:xfrm>
          <a:prstGeom prst="rect">
            <a:avLst/>
          </a:prstGeom>
        </p:spPr>
        <p:txBody>
          <a:bodyPr wrap="square">
            <a:spAutoFit/>
          </a:bodyPr>
          <a:lstStyle/>
          <a:p>
            <a:pPr algn="ctr"/>
            <a:r>
              <a:rPr lang="en-US" sz="3600" dirty="0" smtClean="0"/>
              <a:t>Building Detection on Aerial Images </a:t>
            </a:r>
          </a:p>
          <a:p>
            <a:pPr algn="ctr"/>
            <a:r>
              <a:rPr lang="en-US" sz="3600" dirty="0" smtClean="0"/>
              <a:t>Using U-NET Neural Networks</a:t>
            </a:r>
            <a:r>
              <a:rPr lang="ru-RU" sz="3600" dirty="0" smtClean="0"/>
              <a:t> </a:t>
            </a:r>
            <a:endParaRPr lang="ru-RU" sz="3600" dirty="0"/>
          </a:p>
        </p:txBody>
      </p:sp>
      <p:pic>
        <p:nvPicPr>
          <p:cNvPr id="1028" name="Picture 4" descr="P.G. Demidov">
            <a:extLst>
              <a:ext uri="{FF2B5EF4-FFF2-40B4-BE49-F238E27FC236}">
                <a16:creationId xmlns:a16="http://schemas.microsoft.com/office/drawing/2014/main" xmlns="" id="{88C8A80F-C611-4F96-8FCA-F1C875199096}"/>
              </a:ext>
            </a:extLst>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217686" y="4729978"/>
            <a:ext cx="1782564" cy="1802370"/>
          </a:xfrm>
          <a:prstGeom prst="rect">
            <a:avLst/>
          </a:prstGeom>
          <a:noFill/>
          <a:extLst>
            <a:ext uri="{909E8E84-426E-40DD-AFC4-6F175D3DCCD1}">
              <a14:hiddenFill xmlns:a14="http://schemas.microsoft.com/office/drawing/2010/main" xmlns="">
                <a:solidFill>
                  <a:srgbClr val="FFFFFF"/>
                </a:solidFill>
              </a14:hiddenFill>
            </a:ext>
          </a:extLst>
        </p:spPr>
      </p:pic>
      <p:pic>
        <p:nvPicPr>
          <p:cNvPr id="1030" name="Picture 6" descr="Image result for bologna university">
            <a:extLst>
              <a:ext uri="{FF2B5EF4-FFF2-40B4-BE49-F238E27FC236}">
                <a16:creationId xmlns:a16="http://schemas.microsoft.com/office/drawing/2014/main" xmlns="" id="{7F77663A-3114-40AF-9D27-7E96B5EC459C}"/>
              </a:ext>
            </a:extLst>
          </p:cNvPr>
          <p:cNvPicPr>
            <a:picLocks noChangeAspect="1" noChangeArrowheads="1"/>
          </p:cNvPicPr>
          <p:nvPr/>
        </p:nvPicPr>
        <p:blipFill>
          <a:blip r:embed="rId5" cstate="print"/>
          <a:stretch>
            <a:fillRect/>
          </a:stretch>
        </p:blipFill>
        <p:spPr bwMode="auto">
          <a:xfrm>
            <a:off x="437009" y="314350"/>
            <a:ext cx="1877566" cy="1829668"/>
          </a:xfrm>
          <a:prstGeom prst="rect">
            <a:avLst/>
          </a:prstGeom>
          <a:noFill/>
          <a:extLst>
            <a:ext uri="{909E8E84-426E-40DD-AFC4-6F175D3DCCD1}">
              <a14:hiddenFill xmlns:a14="http://schemas.microsoft.com/office/drawing/2010/main" xmlns="">
                <a:solidFill>
                  <a:srgbClr val="FFFFFF"/>
                </a:solidFill>
              </a14:hiddenFill>
            </a:ext>
          </a:extLst>
        </p:spPr>
      </p:pic>
      <p:sp>
        <p:nvSpPr>
          <p:cNvPr id="3" name="Прямоугольник 2">
            <a:extLst>
              <a:ext uri="{FF2B5EF4-FFF2-40B4-BE49-F238E27FC236}">
                <a16:creationId xmlns:a16="http://schemas.microsoft.com/office/drawing/2014/main" xmlns="" id="{71C97E3D-EB3D-431F-8C05-E272FE2B4CD8}"/>
              </a:ext>
            </a:extLst>
          </p:cNvPr>
          <p:cNvSpPr/>
          <p:nvPr/>
        </p:nvSpPr>
        <p:spPr>
          <a:xfrm>
            <a:off x="2179025" y="5038716"/>
            <a:ext cx="2217840" cy="923330"/>
          </a:xfrm>
          <a:prstGeom prst="rect">
            <a:avLst/>
          </a:prstGeom>
        </p:spPr>
        <p:txBody>
          <a:bodyPr wrap="square">
            <a:spAutoFit/>
          </a:bodyPr>
          <a:lstStyle/>
          <a:p>
            <a:pPr>
              <a:lnSpc>
                <a:spcPct val="100000"/>
              </a:lnSpc>
              <a:spcBef>
                <a:spcPts val="0"/>
              </a:spcBef>
            </a:pPr>
            <a:r>
              <a:rPr lang="en-US" b="1" dirty="0" smtClean="0">
                <a:cs typeface="Times New Roman" pitchFamily="18" charset="0"/>
              </a:rPr>
              <a:t>Leonid </a:t>
            </a:r>
            <a:r>
              <a:rPr lang="en-US" b="1" dirty="0" err="1" smtClean="0">
                <a:cs typeface="Times New Roman" pitchFamily="18" charset="0"/>
              </a:rPr>
              <a:t>Ivanovsky</a:t>
            </a:r>
            <a:endParaRPr lang="en-US" dirty="0" smtClean="0">
              <a:cs typeface="Times New Roman" pitchFamily="18" charset="0"/>
            </a:endParaRPr>
          </a:p>
          <a:p>
            <a:pPr>
              <a:lnSpc>
                <a:spcPct val="100000"/>
              </a:lnSpc>
              <a:spcBef>
                <a:spcPts val="0"/>
              </a:spcBef>
            </a:pPr>
            <a:r>
              <a:rPr lang="en-US" dirty="0" smtClean="0">
                <a:cs typeface="Times New Roman" pitchFamily="18" charset="0"/>
              </a:rPr>
              <a:t>Vladimir </a:t>
            </a:r>
            <a:r>
              <a:rPr lang="en-US" dirty="0">
                <a:cs typeface="Times New Roman" pitchFamily="18" charset="0"/>
              </a:rPr>
              <a:t>Khryashchev</a:t>
            </a:r>
          </a:p>
          <a:p>
            <a:pPr>
              <a:lnSpc>
                <a:spcPct val="100000"/>
              </a:lnSpc>
              <a:spcBef>
                <a:spcPts val="0"/>
              </a:spcBef>
            </a:pPr>
            <a:r>
              <a:rPr lang="en-US" dirty="0" smtClean="0">
                <a:cs typeface="Times New Roman" pitchFamily="18" charset="0"/>
              </a:rPr>
              <a:t>Vladimir </a:t>
            </a:r>
            <a:r>
              <a:rPr lang="en-US" dirty="0">
                <a:cs typeface="Times New Roman" pitchFamily="18" charset="0"/>
              </a:rPr>
              <a:t>Pavlov</a:t>
            </a:r>
          </a:p>
        </p:txBody>
      </p:sp>
      <p:sp>
        <p:nvSpPr>
          <p:cNvPr id="4" name="Прямоугольник 3">
            <a:extLst>
              <a:ext uri="{FF2B5EF4-FFF2-40B4-BE49-F238E27FC236}">
                <a16:creationId xmlns:a16="http://schemas.microsoft.com/office/drawing/2014/main" xmlns="" id="{BE0E1986-7CFE-4252-8FB8-BDCD9E583C3A}"/>
              </a:ext>
            </a:extLst>
          </p:cNvPr>
          <p:cNvSpPr/>
          <p:nvPr/>
        </p:nvSpPr>
        <p:spPr>
          <a:xfrm>
            <a:off x="7029293" y="5167110"/>
            <a:ext cx="1849352" cy="369332"/>
          </a:xfrm>
          <a:prstGeom prst="rect">
            <a:avLst/>
          </a:prstGeom>
        </p:spPr>
        <p:txBody>
          <a:bodyPr wrap="none">
            <a:spAutoFit/>
          </a:bodyPr>
          <a:lstStyle/>
          <a:p>
            <a:pPr algn="r">
              <a:lnSpc>
                <a:spcPct val="100000"/>
              </a:lnSpc>
              <a:spcBef>
                <a:spcPts val="0"/>
              </a:spcBef>
            </a:pPr>
            <a:r>
              <a:rPr lang="en-US" dirty="0">
                <a:cs typeface="Times New Roman" pitchFamily="18" charset="0"/>
              </a:rPr>
              <a:t>Anna Ostrovskaya</a:t>
            </a:r>
          </a:p>
        </p:txBody>
      </p:sp>
      <p:sp>
        <p:nvSpPr>
          <p:cNvPr id="5" name="Прямоугольник 4">
            <a:extLst>
              <a:ext uri="{FF2B5EF4-FFF2-40B4-BE49-F238E27FC236}">
                <a16:creationId xmlns:a16="http://schemas.microsoft.com/office/drawing/2014/main" xmlns="" id="{2D6BF2C8-4F25-4D39-81E3-9D8E9968483C}"/>
              </a:ext>
            </a:extLst>
          </p:cNvPr>
          <p:cNvSpPr/>
          <p:nvPr/>
        </p:nvSpPr>
        <p:spPr>
          <a:xfrm>
            <a:off x="5020311" y="583144"/>
            <a:ext cx="3770314" cy="1323439"/>
          </a:xfrm>
          <a:prstGeom prst="rect">
            <a:avLst/>
          </a:prstGeom>
        </p:spPr>
        <p:txBody>
          <a:bodyPr wrap="square">
            <a:spAutoFit/>
          </a:bodyPr>
          <a:lstStyle/>
          <a:p>
            <a:pPr algn="ctr"/>
            <a:r>
              <a:rPr lang="ru-RU" sz="2000" dirty="0"/>
              <a:t>The </a:t>
            </a:r>
            <a:r>
              <a:rPr lang="ru-RU" sz="2000" dirty="0" smtClean="0"/>
              <a:t>2</a:t>
            </a:r>
            <a:r>
              <a:rPr lang="en-US" sz="2000" dirty="0" smtClean="0"/>
              <a:t>4th</a:t>
            </a:r>
            <a:r>
              <a:rPr lang="ru-RU" sz="2000" dirty="0" smtClean="0"/>
              <a:t> </a:t>
            </a:r>
            <a:r>
              <a:rPr lang="ru-RU" sz="2000" dirty="0"/>
              <a:t>Conference of </a:t>
            </a:r>
          </a:p>
          <a:p>
            <a:pPr algn="ctr"/>
            <a:r>
              <a:rPr lang="ru-RU" sz="2000" dirty="0"/>
              <a:t>Open Innovations Association - </a:t>
            </a:r>
            <a:r>
              <a:rPr lang="ru-RU" sz="2000" b="1" dirty="0"/>
              <a:t>FRUCT</a:t>
            </a:r>
          </a:p>
          <a:p>
            <a:pPr algn="ctr"/>
            <a:r>
              <a:rPr lang="en-US" sz="2000" dirty="0" smtClean="0"/>
              <a:t>Moscow</a:t>
            </a:r>
            <a:r>
              <a:rPr lang="ru-RU" sz="2000" dirty="0" smtClean="0"/>
              <a:t>, </a:t>
            </a:r>
            <a:r>
              <a:rPr lang="en-US" sz="2000" dirty="0" smtClean="0"/>
              <a:t>Russia</a:t>
            </a:r>
            <a:r>
              <a:rPr lang="ru-RU" sz="2000" dirty="0" smtClean="0"/>
              <a:t>, </a:t>
            </a:r>
            <a:r>
              <a:rPr lang="en-US" sz="2000" dirty="0" smtClean="0"/>
              <a:t>April</a:t>
            </a:r>
            <a:r>
              <a:rPr lang="ru-RU" sz="2000" dirty="0" smtClean="0"/>
              <a:t> </a:t>
            </a:r>
            <a:r>
              <a:rPr lang="en-US" sz="2000" dirty="0" smtClean="0"/>
              <a:t>11, </a:t>
            </a:r>
            <a:r>
              <a:rPr lang="ru-RU" sz="2000" dirty="0" smtClean="0"/>
              <a:t>201</a:t>
            </a:r>
            <a:r>
              <a:rPr lang="en-US" sz="2000" dirty="0" smtClean="0"/>
              <a:t>9</a:t>
            </a:r>
            <a:endParaRPr lang="ru-RU" sz="2000" dirty="0"/>
          </a:p>
        </p:txBody>
      </p:sp>
      <p:sp>
        <p:nvSpPr>
          <p:cNvPr id="6" name="Знак ''минус'' 5">
            <a:extLst>
              <a:ext uri="{FF2B5EF4-FFF2-40B4-BE49-F238E27FC236}">
                <a16:creationId xmlns:a16="http://schemas.microsoft.com/office/drawing/2014/main" xmlns="" id="{E930DC04-EAF0-40DA-AEA3-FBC445040B6A}"/>
              </a:ext>
            </a:extLst>
          </p:cNvPr>
          <p:cNvSpPr/>
          <p:nvPr/>
        </p:nvSpPr>
        <p:spPr>
          <a:xfrm>
            <a:off x="0" y="2705100"/>
            <a:ext cx="9143999" cy="202468"/>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Знак ''минус'' 17">
            <a:extLst>
              <a:ext uri="{FF2B5EF4-FFF2-40B4-BE49-F238E27FC236}">
                <a16:creationId xmlns:a16="http://schemas.microsoft.com/office/drawing/2014/main" xmlns="" id="{1880FA09-FD08-4F66-AE07-4317399F14CB}"/>
              </a:ext>
            </a:extLst>
          </p:cNvPr>
          <p:cNvSpPr/>
          <p:nvPr/>
        </p:nvSpPr>
        <p:spPr>
          <a:xfrm>
            <a:off x="9525" y="4146864"/>
            <a:ext cx="9107846" cy="17982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2" name="Picture 8" descr="C:\Users\User\Downloads\RSS.jpg"/>
          <p:cNvPicPr>
            <a:picLocks noChangeAspect="1" noChangeArrowheads="1"/>
          </p:cNvPicPr>
          <p:nvPr/>
        </p:nvPicPr>
        <p:blipFill>
          <a:blip r:embed="rId6" cstate="print"/>
          <a:srcRect/>
          <a:stretch>
            <a:fillRect/>
          </a:stretch>
        </p:blipFill>
        <p:spPr bwMode="auto">
          <a:xfrm>
            <a:off x="4695912" y="5912418"/>
            <a:ext cx="2143038" cy="737896"/>
          </a:xfrm>
          <a:prstGeom prst="rect">
            <a:avLst/>
          </a:prstGeom>
          <a:noFill/>
        </p:spPr>
      </p:pic>
    </p:spTree>
    <p:extLst>
      <p:ext uri="{BB962C8B-B14F-4D97-AF65-F5344CB8AC3E}">
        <p14:creationId xmlns:p14="http://schemas.microsoft.com/office/powerpoint/2010/main" xmlns="" val="2480652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48553"/>
          </a:xfrm>
        </p:spPr>
        <p:txBody>
          <a:bodyPr>
            <a:normAutofit/>
          </a:bodyPr>
          <a:lstStyle/>
          <a:p>
            <a:pPr algn="ctr"/>
            <a:r>
              <a:rPr lang="en-US" sz="4800" dirty="0"/>
              <a:t>Numerical </a:t>
            </a:r>
            <a:r>
              <a:rPr lang="en-US" sz="4800" dirty="0" smtClean="0"/>
              <a:t>results</a:t>
            </a:r>
            <a:endParaRPr lang="ru-RU" sz="4800" dirty="0"/>
          </a:p>
        </p:txBody>
      </p:sp>
      <p:pic>
        <p:nvPicPr>
          <p:cNvPr id="2050" name="Picture 2" descr="C:\Users\User\Downloads\DSC.png"/>
          <p:cNvPicPr>
            <a:picLocks noChangeAspect="1" noChangeArrowheads="1"/>
          </p:cNvPicPr>
          <p:nvPr/>
        </p:nvPicPr>
        <p:blipFill>
          <a:blip r:embed="rId2" cstate="print"/>
          <a:srcRect/>
          <a:stretch>
            <a:fillRect/>
          </a:stretch>
        </p:blipFill>
        <p:spPr bwMode="auto">
          <a:xfrm>
            <a:off x="2332039" y="1448831"/>
            <a:ext cx="4592636" cy="759938"/>
          </a:xfrm>
          <a:prstGeom prst="rect">
            <a:avLst/>
          </a:prstGeom>
          <a:noFill/>
        </p:spPr>
      </p:pic>
      <p:pic>
        <p:nvPicPr>
          <p:cNvPr id="5" name="Рисунок 4" descr="UNet_A.png"/>
          <p:cNvPicPr/>
          <p:nvPr/>
        </p:nvPicPr>
        <p:blipFill>
          <a:blip r:embed="rId3" cstate="print"/>
          <a:stretch>
            <a:fillRect/>
          </a:stretch>
        </p:blipFill>
        <p:spPr>
          <a:xfrm>
            <a:off x="771525" y="2362200"/>
            <a:ext cx="7448550" cy="43815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Examples of </a:t>
            </a:r>
            <a:r>
              <a:rPr lang="en-US" sz="4800" dirty="0" smtClean="0"/>
              <a:t>detection</a:t>
            </a:r>
            <a:endParaRPr lang="ru-RU" sz="4800" dirty="0"/>
          </a:p>
        </p:txBody>
      </p:sp>
      <p:pic>
        <p:nvPicPr>
          <p:cNvPr id="5" name="Рисунок 4" descr="test_.jpg"/>
          <p:cNvPicPr>
            <a:picLocks noChangeAspect="1"/>
          </p:cNvPicPr>
          <p:nvPr/>
        </p:nvPicPr>
        <p:blipFill>
          <a:blip r:embed="rId2" cstate="print"/>
          <a:stretch>
            <a:fillRect/>
          </a:stretch>
        </p:blipFill>
        <p:spPr>
          <a:xfrm>
            <a:off x="161925" y="1733550"/>
            <a:ext cx="4320000" cy="4320000"/>
          </a:xfrm>
          <a:prstGeom prst="rect">
            <a:avLst/>
          </a:prstGeom>
        </p:spPr>
      </p:pic>
      <p:pic>
        <p:nvPicPr>
          <p:cNvPr id="6" name="Рисунок 5" descr="test_.jpg"/>
          <p:cNvPicPr>
            <a:picLocks noChangeAspect="1"/>
          </p:cNvPicPr>
          <p:nvPr/>
        </p:nvPicPr>
        <p:blipFill>
          <a:blip r:embed="rId3" cstate="print"/>
          <a:stretch>
            <a:fillRect/>
          </a:stretch>
        </p:blipFill>
        <p:spPr>
          <a:xfrm>
            <a:off x="4633500" y="1733550"/>
            <a:ext cx="4320000" cy="43200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Examples of </a:t>
            </a:r>
            <a:r>
              <a:rPr lang="en-US" sz="4800" dirty="0" smtClean="0"/>
              <a:t>detection</a:t>
            </a:r>
            <a:endParaRPr lang="ru-RU" sz="4800" dirty="0"/>
          </a:p>
        </p:txBody>
      </p:sp>
      <p:pic>
        <p:nvPicPr>
          <p:cNvPr id="5" name="Рисунок 4" descr="test_.jpg"/>
          <p:cNvPicPr>
            <a:picLocks noChangeAspect="1"/>
          </p:cNvPicPr>
          <p:nvPr/>
        </p:nvPicPr>
        <p:blipFill>
          <a:blip r:embed="rId2" cstate="print"/>
          <a:stretch>
            <a:fillRect/>
          </a:stretch>
        </p:blipFill>
        <p:spPr>
          <a:xfrm>
            <a:off x="161925" y="1733550"/>
            <a:ext cx="4320000" cy="4320000"/>
          </a:xfrm>
          <a:prstGeom prst="rect">
            <a:avLst/>
          </a:prstGeom>
        </p:spPr>
      </p:pic>
      <p:pic>
        <p:nvPicPr>
          <p:cNvPr id="6" name="Рисунок 5" descr="test_.jpg"/>
          <p:cNvPicPr>
            <a:picLocks noChangeAspect="1"/>
          </p:cNvPicPr>
          <p:nvPr/>
        </p:nvPicPr>
        <p:blipFill>
          <a:blip r:embed="rId3" cstate="print"/>
          <a:stretch>
            <a:fillRect/>
          </a:stretch>
        </p:blipFill>
        <p:spPr>
          <a:xfrm>
            <a:off x="4633500" y="1733550"/>
            <a:ext cx="4320000" cy="43200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Conclusions</a:t>
            </a:r>
            <a:endParaRPr lang="ru-RU" sz="4800" dirty="0"/>
          </a:p>
        </p:txBody>
      </p:sp>
      <p:sp>
        <p:nvSpPr>
          <p:cNvPr id="4" name="Содержимое 2"/>
          <p:cNvSpPr>
            <a:spLocks noGrp="1"/>
          </p:cNvSpPr>
          <p:nvPr>
            <p:ph sz="quarter" idx="1"/>
          </p:nvPr>
        </p:nvSpPr>
        <p:spPr>
          <a:xfrm>
            <a:off x="161924" y="1781174"/>
            <a:ext cx="8855521" cy="4886326"/>
          </a:xfrm>
        </p:spPr>
        <p:txBody>
          <a:bodyPr>
            <a:normAutofit lnSpcReduction="10000"/>
          </a:bodyPr>
          <a:lstStyle/>
          <a:p>
            <a:pPr algn="just"/>
            <a:r>
              <a:rPr lang="en-US" sz="3200" dirty="0" err="1" smtClean="0"/>
              <a:t>Convolutional</a:t>
            </a:r>
            <a:r>
              <a:rPr lang="en-US" sz="3200" dirty="0" smtClean="0"/>
              <a:t> neural networks can be effectively used for building detection on aerial photos</a:t>
            </a:r>
            <a:endParaRPr lang="en-US" sz="3200" dirty="0"/>
          </a:p>
          <a:p>
            <a:pPr algn="just"/>
            <a:endParaRPr lang="en-US" sz="3200" dirty="0"/>
          </a:p>
          <a:p>
            <a:pPr algn="just"/>
            <a:endParaRPr lang="en-US" sz="3200" dirty="0"/>
          </a:p>
          <a:p>
            <a:pPr algn="just"/>
            <a:r>
              <a:rPr lang="en-US" sz="3200" dirty="0"/>
              <a:t>Dice similarity coefficient (DSC) shows the difference in application of various </a:t>
            </a:r>
            <a:r>
              <a:rPr lang="en-US" sz="3200" dirty="0" smtClean="0"/>
              <a:t>algorithms of deep learning</a:t>
            </a:r>
            <a:endParaRPr lang="en-US" sz="3200" dirty="0"/>
          </a:p>
          <a:p>
            <a:pPr algn="just"/>
            <a:endParaRPr lang="en-US" sz="3200" dirty="0"/>
          </a:p>
          <a:p>
            <a:pPr algn="just"/>
            <a:endParaRPr lang="ru-RU" sz="3200" dirty="0"/>
          </a:p>
          <a:p>
            <a:pPr algn="just"/>
            <a:r>
              <a:rPr lang="ru-RU" sz="3200" dirty="0"/>
              <a:t>The </a:t>
            </a:r>
            <a:r>
              <a:rPr lang="en-US" sz="3200" dirty="0"/>
              <a:t>best performance was given by using U-Net</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smtClean="0"/>
              <a:t>Acknowledgment</a:t>
            </a:r>
            <a:endParaRPr lang="ru-RU" sz="4800" dirty="0"/>
          </a:p>
        </p:txBody>
      </p:sp>
      <p:sp>
        <p:nvSpPr>
          <p:cNvPr id="4" name="Содержимое 2"/>
          <p:cNvSpPr>
            <a:spLocks noGrp="1"/>
          </p:cNvSpPr>
          <p:nvPr>
            <p:ph sz="quarter" idx="1"/>
          </p:nvPr>
        </p:nvSpPr>
        <p:spPr>
          <a:xfrm>
            <a:off x="161924" y="2038350"/>
            <a:ext cx="8855521" cy="2019300"/>
          </a:xfrm>
        </p:spPr>
        <p:txBody>
          <a:bodyPr>
            <a:noAutofit/>
          </a:bodyPr>
          <a:lstStyle/>
          <a:p>
            <a:pPr algn="just">
              <a:buNone/>
            </a:pPr>
            <a:r>
              <a:rPr lang="en-US" sz="2000" dirty="0" smtClean="0"/>
              <a:t>    </a:t>
            </a:r>
            <a:r>
              <a:rPr lang="en-US" dirty="0" smtClean="0"/>
              <a:t>The work was prepared with the financial support of the Ministry of Education of the Russian Federation as part of the research project No. 14.575.21.0167 connected with the implementation of applied scientific research id. RFMEFI57517X0167</a:t>
            </a:r>
            <a:endParaRPr lang="en-US" dirty="0"/>
          </a:p>
        </p:txBody>
      </p:sp>
      <p:pic>
        <p:nvPicPr>
          <p:cNvPr id="1026" name="Picture 2" descr="C:\Users\User\Downloads\russian-sch.png"/>
          <p:cNvPicPr>
            <a:picLocks noChangeAspect="1" noChangeArrowheads="1"/>
          </p:cNvPicPr>
          <p:nvPr/>
        </p:nvPicPr>
        <p:blipFill>
          <a:blip r:embed="rId2" cstate="print"/>
          <a:srcRect/>
          <a:stretch>
            <a:fillRect/>
          </a:stretch>
        </p:blipFill>
        <p:spPr bwMode="auto">
          <a:xfrm>
            <a:off x="935815" y="4752975"/>
            <a:ext cx="3079784" cy="1009650"/>
          </a:xfrm>
          <a:prstGeom prst="rect">
            <a:avLst/>
          </a:prstGeom>
          <a:noFill/>
        </p:spPr>
      </p:pic>
      <p:pic>
        <p:nvPicPr>
          <p:cNvPr id="5" name="Picture 7" descr="C:\Users\User\Downloads\rudn.png"/>
          <p:cNvPicPr>
            <a:picLocks noChangeAspect="1" noChangeArrowheads="1"/>
          </p:cNvPicPr>
          <p:nvPr/>
        </p:nvPicPr>
        <p:blipFill>
          <a:blip r:embed="rId3" cstate="print"/>
          <a:srcRect/>
          <a:stretch>
            <a:fillRect/>
          </a:stretch>
        </p:blipFill>
        <p:spPr bwMode="auto">
          <a:xfrm>
            <a:off x="5338209" y="4876800"/>
            <a:ext cx="2685568" cy="835652"/>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4" name="Picture 6" descr="C:\Users\User\Downloads\ouzzaszpcnsrlrecpmyi.png"/>
          <p:cNvPicPr>
            <a:picLocks noChangeAspect="1" noChangeArrowheads="1"/>
          </p:cNvPicPr>
          <p:nvPr/>
        </p:nvPicPr>
        <p:blipFill>
          <a:blip r:embed="rId2" cstate="print"/>
          <a:stretch>
            <a:fillRect/>
          </a:stretch>
        </p:blipFill>
        <p:spPr bwMode="auto">
          <a:xfrm>
            <a:off x="2939769" y="332938"/>
            <a:ext cx="1842218" cy="1832818"/>
          </a:xfrm>
          <a:prstGeom prst="rect">
            <a:avLst/>
          </a:prstGeom>
          <a:noFill/>
        </p:spPr>
      </p:pic>
      <p:pic>
        <p:nvPicPr>
          <p:cNvPr id="2055" name="Picture 7" descr="C:\Users\User\Downloads\rudn.png"/>
          <p:cNvPicPr>
            <a:picLocks noChangeAspect="1" noChangeArrowheads="1"/>
          </p:cNvPicPr>
          <p:nvPr/>
        </p:nvPicPr>
        <p:blipFill>
          <a:blip r:embed="rId3" cstate="print"/>
          <a:srcRect/>
          <a:stretch>
            <a:fillRect/>
          </a:stretch>
        </p:blipFill>
        <p:spPr bwMode="auto">
          <a:xfrm>
            <a:off x="4647610" y="5010150"/>
            <a:ext cx="2257016" cy="702302"/>
          </a:xfrm>
          <a:prstGeom prst="rect">
            <a:avLst/>
          </a:prstGeom>
          <a:noFill/>
        </p:spPr>
      </p:pic>
      <p:sp>
        <p:nvSpPr>
          <p:cNvPr id="2" name="Прямоугольник 1">
            <a:extLst>
              <a:ext uri="{FF2B5EF4-FFF2-40B4-BE49-F238E27FC236}">
                <a16:creationId xmlns:a16="http://schemas.microsoft.com/office/drawing/2014/main" xmlns="" id="{8BE92FC6-1463-48DF-80D7-033A13FB054A}"/>
              </a:ext>
            </a:extLst>
          </p:cNvPr>
          <p:cNvSpPr/>
          <p:nvPr/>
        </p:nvSpPr>
        <p:spPr>
          <a:xfrm>
            <a:off x="270545" y="2898043"/>
            <a:ext cx="8602909" cy="1200329"/>
          </a:xfrm>
          <a:prstGeom prst="rect">
            <a:avLst/>
          </a:prstGeom>
        </p:spPr>
        <p:txBody>
          <a:bodyPr wrap="square">
            <a:spAutoFit/>
          </a:bodyPr>
          <a:lstStyle/>
          <a:p>
            <a:pPr algn="ctr"/>
            <a:r>
              <a:rPr lang="en-US" sz="3600" dirty="0" smtClean="0"/>
              <a:t>Building Detection on Aerial Images </a:t>
            </a:r>
          </a:p>
          <a:p>
            <a:pPr algn="ctr"/>
            <a:r>
              <a:rPr lang="en-US" sz="3600" dirty="0" smtClean="0"/>
              <a:t>Using U-NET Neural Networks</a:t>
            </a:r>
            <a:r>
              <a:rPr lang="ru-RU" sz="3600" dirty="0" smtClean="0"/>
              <a:t> </a:t>
            </a:r>
            <a:endParaRPr lang="ru-RU" sz="3600" dirty="0"/>
          </a:p>
        </p:txBody>
      </p:sp>
      <p:pic>
        <p:nvPicPr>
          <p:cNvPr id="1028" name="Picture 4" descr="P.G. Demidov">
            <a:extLst>
              <a:ext uri="{FF2B5EF4-FFF2-40B4-BE49-F238E27FC236}">
                <a16:creationId xmlns:a16="http://schemas.microsoft.com/office/drawing/2014/main" xmlns="" id="{88C8A80F-C611-4F96-8FCA-F1C875199096}"/>
              </a:ext>
            </a:extLst>
          </p:cNvPr>
          <p:cNvPicPr>
            <a:picLocks noChangeAspect="1" noChangeArrowheads="1"/>
          </p:cNvPicPr>
          <p:nvPr/>
        </p:nvPicPr>
        <p:blipFill>
          <a:blip r:embed="rId4" cstate="print">
            <a:extLst>
              <a:ext uri="{28A0092B-C50C-407E-A947-70E740481C1C}">
                <a14:useLocalDpi xmlns:a14="http://schemas.microsoft.com/office/drawing/2010/main" xmlns="" val="0"/>
              </a:ext>
            </a:extLst>
          </a:blip>
          <a:srcRect/>
          <a:stretch>
            <a:fillRect/>
          </a:stretch>
        </p:blipFill>
        <p:spPr bwMode="auto">
          <a:xfrm>
            <a:off x="217686" y="4729978"/>
            <a:ext cx="1782564" cy="1802370"/>
          </a:xfrm>
          <a:prstGeom prst="rect">
            <a:avLst/>
          </a:prstGeom>
          <a:noFill/>
          <a:extLst>
            <a:ext uri="{909E8E84-426E-40DD-AFC4-6F175D3DCCD1}">
              <a14:hiddenFill xmlns:a14="http://schemas.microsoft.com/office/drawing/2010/main" xmlns="">
                <a:solidFill>
                  <a:srgbClr val="FFFFFF"/>
                </a:solidFill>
              </a14:hiddenFill>
            </a:ext>
          </a:extLst>
        </p:spPr>
      </p:pic>
      <p:pic>
        <p:nvPicPr>
          <p:cNvPr id="1030" name="Picture 6" descr="Image result for bologna university">
            <a:extLst>
              <a:ext uri="{FF2B5EF4-FFF2-40B4-BE49-F238E27FC236}">
                <a16:creationId xmlns:a16="http://schemas.microsoft.com/office/drawing/2014/main" xmlns="" id="{7F77663A-3114-40AF-9D27-7E96B5EC459C}"/>
              </a:ext>
            </a:extLst>
          </p:cNvPr>
          <p:cNvPicPr>
            <a:picLocks noChangeAspect="1" noChangeArrowheads="1"/>
          </p:cNvPicPr>
          <p:nvPr/>
        </p:nvPicPr>
        <p:blipFill>
          <a:blip r:embed="rId5" cstate="print"/>
          <a:stretch>
            <a:fillRect/>
          </a:stretch>
        </p:blipFill>
        <p:spPr bwMode="auto">
          <a:xfrm>
            <a:off x="437009" y="314350"/>
            <a:ext cx="1877566" cy="1829668"/>
          </a:xfrm>
          <a:prstGeom prst="rect">
            <a:avLst/>
          </a:prstGeom>
          <a:noFill/>
          <a:extLst>
            <a:ext uri="{909E8E84-426E-40DD-AFC4-6F175D3DCCD1}">
              <a14:hiddenFill xmlns:a14="http://schemas.microsoft.com/office/drawing/2010/main" xmlns="">
                <a:solidFill>
                  <a:srgbClr val="FFFFFF"/>
                </a:solidFill>
              </a14:hiddenFill>
            </a:ext>
          </a:extLst>
        </p:spPr>
      </p:pic>
      <p:sp>
        <p:nvSpPr>
          <p:cNvPr id="3" name="Прямоугольник 2">
            <a:extLst>
              <a:ext uri="{FF2B5EF4-FFF2-40B4-BE49-F238E27FC236}">
                <a16:creationId xmlns:a16="http://schemas.microsoft.com/office/drawing/2014/main" xmlns="" id="{71C97E3D-EB3D-431F-8C05-E272FE2B4CD8}"/>
              </a:ext>
            </a:extLst>
          </p:cNvPr>
          <p:cNvSpPr/>
          <p:nvPr/>
        </p:nvSpPr>
        <p:spPr>
          <a:xfrm>
            <a:off x="2179025" y="5038716"/>
            <a:ext cx="2217840" cy="923330"/>
          </a:xfrm>
          <a:prstGeom prst="rect">
            <a:avLst/>
          </a:prstGeom>
        </p:spPr>
        <p:txBody>
          <a:bodyPr wrap="square">
            <a:spAutoFit/>
          </a:bodyPr>
          <a:lstStyle/>
          <a:p>
            <a:pPr>
              <a:lnSpc>
                <a:spcPct val="100000"/>
              </a:lnSpc>
              <a:spcBef>
                <a:spcPts val="0"/>
              </a:spcBef>
            </a:pPr>
            <a:r>
              <a:rPr lang="en-US" b="1" dirty="0" smtClean="0">
                <a:cs typeface="Times New Roman" pitchFamily="18" charset="0"/>
              </a:rPr>
              <a:t>Leonid </a:t>
            </a:r>
            <a:r>
              <a:rPr lang="en-US" b="1" dirty="0" err="1" smtClean="0">
                <a:cs typeface="Times New Roman" pitchFamily="18" charset="0"/>
              </a:rPr>
              <a:t>Ivanovsky</a:t>
            </a:r>
            <a:endParaRPr lang="en-US" dirty="0" smtClean="0">
              <a:cs typeface="Times New Roman" pitchFamily="18" charset="0"/>
            </a:endParaRPr>
          </a:p>
          <a:p>
            <a:pPr>
              <a:lnSpc>
                <a:spcPct val="100000"/>
              </a:lnSpc>
              <a:spcBef>
                <a:spcPts val="0"/>
              </a:spcBef>
            </a:pPr>
            <a:r>
              <a:rPr lang="en-US" dirty="0" smtClean="0">
                <a:cs typeface="Times New Roman" pitchFamily="18" charset="0"/>
              </a:rPr>
              <a:t>Vladimir </a:t>
            </a:r>
            <a:r>
              <a:rPr lang="en-US" dirty="0">
                <a:cs typeface="Times New Roman" pitchFamily="18" charset="0"/>
              </a:rPr>
              <a:t>Khryashchev</a:t>
            </a:r>
          </a:p>
          <a:p>
            <a:pPr>
              <a:lnSpc>
                <a:spcPct val="100000"/>
              </a:lnSpc>
              <a:spcBef>
                <a:spcPts val="0"/>
              </a:spcBef>
            </a:pPr>
            <a:r>
              <a:rPr lang="en-US" dirty="0" smtClean="0">
                <a:cs typeface="Times New Roman" pitchFamily="18" charset="0"/>
              </a:rPr>
              <a:t>Vladimir </a:t>
            </a:r>
            <a:r>
              <a:rPr lang="en-US" dirty="0">
                <a:cs typeface="Times New Roman" pitchFamily="18" charset="0"/>
              </a:rPr>
              <a:t>Pavlov</a:t>
            </a:r>
          </a:p>
        </p:txBody>
      </p:sp>
      <p:sp>
        <p:nvSpPr>
          <p:cNvPr id="4" name="Прямоугольник 3">
            <a:extLst>
              <a:ext uri="{FF2B5EF4-FFF2-40B4-BE49-F238E27FC236}">
                <a16:creationId xmlns:a16="http://schemas.microsoft.com/office/drawing/2014/main" xmlns="" id="{BE0E1986-7CFE-4252-8FB8-BDCD9E583C3A}"/>
              </a:ext>
            </a:extLst>
          </p:cNvPr>
          <p:cNvSpPr/>
          <p:nvPr/>
        </p:nvSpPr>
        <p:spPr>
          <a:xfrm>
            <a:off x="7029293" y="5167110"/>
            <a:ext cx="1849352" cy="369332"/>
          </a:xfrm>
          <a:prstGeom prst="rect">
            <a:avLst/>
          </a:prstGeom>
        </p:spPr>
        <p:txBody>
          <a:bodyPr wrap="none">
            <a:spAutoFit/>
          </a:bodyPr>
          <a:lstStyle/>
          <a:p>
            <a:pPr algn="r">
              <a:lnSpc>
                <a:spcPct val="100000"/>
              </a:lnSpc>
              <a:spcBef>
                <a:spcPts val="0"/>
              </a:spcBef>
            </a:pPr>
            <a:r>
              <a:rPr lang="en-US" dirty="0">
                <a:cs typeface="Times New Roman" pitchFamily="18" charset="0"/>
              </a:rPr>
              <a:t>Anna Ostrovskaya</a:t>
            </a:r>
          </a:p>
        </p:txBody>
      </p:sp>
      <p:sp>
        <p:nvSpPr>
          <p:cNvPr id="5" name="Прямоугольник 4">
            <a:extLst>
              <a:ext uri="{FF2B5EF4-FFF2-40B4-BE49-F238E27FC236}">
                <a16:creationId xmlns:a16="http://schemas.microsoft.com/office/drawing/2014/main" xmlns="" id="{2D6BF2C8-4F25-4D39-81E3-9D8E9968483C}"/>
              </a:ext>
            </a:extLst>
          </p:cNvPr>
          <p:cNvSpPr/>
          <p:nvPr/>
        </p:nvSpPr>
        <p:spPr>
          <a:xfrm>
            <a:off x="5020311" y="583144"/>
            <a:ext cx="3770314" cy="1323439"/>
          </a:xfrm>
          <a:prstGeom prst="rect">
            <a:avLst/>
          </a:prstGeom>
        </p:spPr>
        <p:txBody>
          <a:bodyPr wrap="square">
            <a:spAutoFit/>
          </a:bodyPr>
          <a:lstStyle/>
          <a:p>
            <a:pPr algn="ctr"/>
            <a:r>
              <a:rPr lang="ru-RU" sz="2000" dirty="0"/>
              <a:t>The </a:t>
            </a:r>
            <a:r>
              <a:rPr lang="ru-RU" sz="2000" dirty="0" smtClean="0"/>
              <a:t>2</a:t>
            </a:r>
            <a:r>
              <a:rPr lang="en-US" sz="2000" dirty="0" smtClean="0"/>
              <a:t>4th</a:t>
            </a:r>
            <a:r>
              <a:rPr lang="ru-RU" sz="2000" dirty="0" smtClean="0"/>
              <a:t> </a:t>
            </a:r>
            <a:r>
              <a:rPr lang="ru-RU" sz="2000" dirty="0"/>
              <a:t>Conference of </a:t>
            </a:r>
          </a:p>
          <a:p>
            <a:pPr algn="ctr"/>
            <a:r>
              <a:rPr lang="ru-RU" sz="2000" dirty="0"/>
              <a:t>Open Innovations Association - </a:t>
            </a:r>
            <a:r>
              <a:rPr lang="ru-RU" sz="2000" b="1" dirty="0"/>
              <a:t>FRUCT</a:t>
            </a:r>
          </a:p>
          <a:p>
            <a:pPr algn="ctr"/>
            <a:r>
              <a:rPr lang="en-US" sz="2000" dirty="0" smtClean="0"/>
              <a:t>Moscow</a:t>
            </a:r>
            <a:r>
              <a:rPr lang="ru-RU" sz="2000" dirty="0" smtClean="0"/>
              <a:t>, </a:t>
            </a:r>
            <a:r>
              <a:rPr lang="en-US" sz="2000" dirty="0" smtClean="0"/>
              <a:t>Russia</a:t>
            </a:r>
            <a:r>
              <a:rPr lang="ru-RU" sz="2000" dirty="0" smtClean="0"/>
              <a:t>, </a:t>
            </a:r>
            <a:r>
              <a:rPr lang="en-US" sz="2000" dirty="0" smtClean="0"/>
              <a:t>April</a:t>
            </a:r>
            <a:r>
              <a:rPr lang="ru-RU" sz="2000" dirty="0" smtClean="0"/>
              <a:t> </a:t>
            </a:r>
            <a:r>
              <a:rPr lang="en-US" sz="2000" dirty="0" smtClean="0"/>
              <a:t>11, </a:t>
            </a:r>
            <a:r>
              <a:rPr lang="ru-RU" sz="2000" dirty="0" smtClean="0"/>
              <a:t>201</a:t>
            </a:r>
            <a:r>
              <a:rPr lang="en-US" sz="2000" dirty="0" smtClean="0"/>
              <a:t>9</a:t>
            </a:r>
            <a:endParaRPr lang="ru-RU" sz="2000" dirty="0"/>
          </a:p>
        </p:txBody>
      </p:sp>
      <p:sp>
        <p:nvSpPr>
          <p:cNvPr id="6" name="Знак ''минус'' 5">
            <a:extLst>
              <a:ext uri="{FF2B5EF4-FFF2-40B4-BE49-F238E27FC236}">
                <a16:creationId xmlns:a16="http://schemas.microsoft.com/office/drawing/2014/main" xmlns="" id="{E930DC04-EAF0-40DA-AEA3-FBC445040B6A}"/>
              </a:ext>
            </a:extLst>
          </p:cNvPr>
          <p:cNvSpPr/>
          <p:nvPr/>
        </p:nvSpPr>
        <p:spPr>
          <a:xfrm>
            <a:off x="0" y="2705100"/>
            <a:ext cx="9143999" cy="202468"/>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8" name="Знак ''минус'' 17">
            <a:extLst>
              <a:ext uri="{FF2B5EF4-FFF2-40B4-BE49-F238E27FC236}">
                <a16:creationId xmlns:a16="http://schemas.microsoft.com/office/drawing/2014/main" xmlns="" id="{1880FA09-FD08-4F66-AE07-4317399F14CB}"/>
              </a:ext>
            </a:extLst>
          </p:cNvPr>
          <p:cNvSpPr/>
          <p:nvPr/>
        </p:nvSpPr>
        <p:spPr>
          <a:xfrm>
            <a:off x="9525" y="4146864"/>
            <a:ext cx="9107846" cy="179829"/>
          </a:xfrm>
          <a:prstGeom prst="mathMinus">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pic>
        <p:nvPicPr>
          <p:cNvPr id="12" name="Picture 8" descr="C:\Users\User\Downloads\RSS.jpg"/>
          <p:cNvPicPr>
            <a:picLocks noChangeAspect="1" noChangeArrowheads="1"/>
          </p:cNvPicPr>
          <p:nvPr/>
        </p:nvPicPr>
        <p:blipFill>
          <a:blip r:embed="rId6" cstate="print"/>
          <a:srcRect/>
          <a:stretch>
            <a:fillRect/>
          </a:stretch>
        </p:blipFill>
        <p:spPr bwMode="auto">
          <a:xfrm>
            <a:off x="4695912" y="5912418"/>
            <a:ext cx="2143038" cy="737896"/>
          </a:xfrm>
          <a:prstGeom prst="rect">
            <a:avLst/>
          </a:prstGeom>
          <a:noFill/>
        </p:spPr>
      </p:pic>
    </p:spTree>
    <p:extLst>
      <p:ext uri="{BB962C8B-B14F-4D97-AF65-F5344CB8AC3E}">
        <p14:creationId xmlns:p14="http://schemas.microsoft.com/office/powerpoint/2010/main" xmlns="" val="24806521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40872"/>
          </a:xfrm>
        </p:spPr>
        <p:txBody>
          <a:bodyPr>
            <a:normAutofit/>
          </a:bodyPr>
          <a:lstStyle/>
          <a:p>
            <a:pPr algn="ctr"/>
            <a:r>
              <a:rPr lang="en-US" sz="4800" dirty="0"/>
              <a:t>Purpose</a:t>
            </a:r>
            <a:endParaRPr lang="ru-RU" sz="4800" dirty="0"/>
          </a:p>
        </p:txBody>
      </p:sp>
      <p:sp>
        <p:nvSpPr>
          <p:cNvPr id="3" name="Содержимое 2"/>
          <p:cNvSpPr>
            <a:spLocks noGrp="1"/>
          </p:cNvSpPr>
          <p:nvPr>
            <p:ph idx="1"/>
          </p:nvPr>
        </p:nvSpPr>
        <p:spPr>
          <a:xfrm>
            <a:off x="1" y="1668631"/>
            <a:ext cx="8991600" cy="1388893"/>
          </a:xfrm>
        </p:spPr>
        <p:txBody>
          <a:bodyPr>
            <a:normAutofit lnSpcReduction="10000"/>
          </a:bodyPr>
          <a:lstStyle/>
          <a:p>
            <a:pPr algn="just">
              <a:buNone/>
            </a:pPr>
            <a:r>
              <a:rPr lang="en-US" dirty="0"/>
              <a:t> </a:t>
            </a:r>
            <a:r>
              <a:rPr lang="en-US" dirty="0" smtClean="0"/>
              <a:t>  D</a:t>
            </a:r>
            <a:r>
              <a:rPr lang="en-US" sz="3200" dirty="0" smtClean="0"/>
              <a:t>evelopment </a:t>
            </a:r>
            <a:r>
              <a:rPr lang="en-US" sz="3200" dirty="0"/>
              <a:t>of </a:t>
            </a:r>
            <a:r>
              <a:rPr lang="en-US" sz="3200" dirty="0" smtClean="0"/>
              <a:t>effective </a:t>
            </a:r>
            <a:r>
              <a:rPr lang="en-US" sz="3200" dirty="0"/>
              <a:t>algorithm </a:t>
            </a:r>
            <a:r>
              <a:rPr lang="en-US" sz="3200" dirty="0" smtClean="0"/>
              <a:t>for building detection on satellite images based </a:t>
            </a:r>
            <a:r>
              <a:rPr lang="en-US" sz="3200" dirty="0"/>
              <a:t>on </a:t>
            </a:r>
            <a:r>
              <a:rPr lang="en-US" sz="3200" dirty="0" err="1" smtClean="0"/>
              <a:t>convolutional</a:t>
            </a:r>
            <a:r>
              <a:rPr lang="en-US" sz="3200" dirty="0" smtClean="0"/>
              <a:t> </a:t>
            </a:r>
            <a:r>
              <a:rPr lang="en-US" sz="3200" dirty="0"/>
              <a:t>neural network</a:t>
            </a:r>
            <a:endParaRPr lang="ru-RU" sz="3200" dirty="0"/>
          </a:p>
        </p:txBody>
      </p:sp>
      <p:pic>
        <p:nvPicPr>
          <p:cNvPr id="1027" name="Picture 3" descr="C:\Users\User\Downloads\dammam-residential-compound2-768x432.jpg"/>
          <p:cNvPicPr>
            <a:picLocks noChangeAspect="1" noChangeArrowheads="1"/>
          </p:cNvPicPr>
          <p:nvPr/>
        </p:nvPicPr>
        <p:blipFill>
          <a:blip r:embed="rId2" cstate="print"/>
          <a:srcRect/>
          <a:stretch>
            <a:fillRect/>
          </a:stretch>
        </p:blipFill>
        <p:spPr bwMode="auto">
          <a:xfrm>
            <a:off x="314324" y="3486150"/>
            <a:ext cx="4255880" cy="2448000"/>
          </a:xfrm>
          <a:prstGeom prst="rect">
            <a:avLst/>
          </a:prstGeom>
          <a:noFill/>
        </p:spPr>
      </p:pic>
      <p:pic>
        <p:nvPicPr>
          <p:cNvPr id="1028" name="Picture 4" descr="C:\Users\User\Downloads\Bc7tRXmoVug.jpg"/>
          <p:cNvPicPr>
            <a:picLocks noChangeAspect="1" noChangeArrowheads="1"/>
          </p:cNvPicPr>
          <p:nvPr/>
        </p:nvPicPr>
        <p:blipFill>
          <a:blip r:embed="rId3" cstate="print"/>
          <a:srcRect/>
          <a:stretch>
            <a:fillRect/>
          </a:stretch>
        </p:blipFill>
        <p:spPr bwMode="auto">
          <a:xfrm>
            <a:off x="4722831" y="3495674"/>
            <a:ext cx="4221562" cy="2448000"/>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8"/>
          </a:xfrm>
        </p:spPr>
        <p:txBody>
          <a:bodyPr>
            <a:normAutofit/>
          </a:bodyPr>
          <a:lstStyle/>
          <a:p>
            <a:pPr algn="ctr"/>
            <a:r>
              <a:rPr lang="en-US" sz="4400" dirty="0"/>
              <a:t>Algorithm requirements</a:t>
            </a:r>
            <a:endParaRPr lang="ru-RU" sz="4400" dirty="0"/>
          </a:p>
        </p:txBody>
      </p:sp>
      <p:sp>
        <p:nvSpPr>
          <p:cNvPr id="50" name="Содержимое 2"/>
          <p:cNvSpPr>
            <a:spLocks noGrp="1"/>
          </p:cNvSpPr>
          <p:nvPr>
            <p:ph idx="1"/>
          </p:nvPr>
        </p:nvSpPr>
        <p:spPr>
          <a:xfrm>
            <a:off x="333375" y="1592478"/>
            <a:ext cx="8699789" cy="5150067"/>
          </a:xfrm>
        </p:spPr>
        <p:txBody>
          <a:bodyPr>
            <a:normAutofit/>
          </a:bodyPr>
          <a:lstStyle/>
          <a:p>
            <a:r>
              <a:rPr lang="en-US" sz="3200" dirty="0" smtClean="0"/>
              <a:t>Take </a:t>
            </a:r>
            <a:r>
              <a:rPr lang="en-US" sz="3200" dirty="0"/>
              <a:t>into account the small </a:t>
            </a:r>
            <a:r>
              <a:rPr lang="en-US" sz="3200" dirty="0" smtClean="0"/>
              <a:t>size </a:t>
            </a:r>
            <a:r>
              <a:rPr lang="en-US" sz="3200" dirty="0"/>
              <a:t>of objects </a:t>
            </a:r>
          </a:p>
          <a:p>
            <a:pPr>
              <a:buNone/>
            </a:pPr>
            <a:endParaRPr lang="ru-RU" sz="3200" dirty="0"/>
          </a:p>
          <a:p>
            <a:r>
              <a:rPr lang="en-US" sz="3200" dirty="0" smtClean="0"/>
              <a:t>Be </a:t>
            </a:r>
            <a:r>
              <a:rPr lang="en-US" sz="3200" dirty="0"/>
              <a:t>invariant to rotation </a:t>
            </a:r>
          </a:p>
          <a:p>
            <a:pPr>
              <a:buNone/>
            </a:pPr>
            <a:endParaRPr lang="ru-RU" sz="3200" dirty="0"/>
          </a:p>
          <a:p>
            <a:r>
              <a:rPr lang="en-US" sz="3200" dirty="0" smtClean="0"/>
              <a:t>Have enough </a:t>
            </a:r>
            <a:r>
              <a:rPr lang="en-US" sz="3200" dirty="0"/>
              <a:t>training </a:t>
            </a:r>
            <a:r>
              <a:rPr lang="en-US" sz="3200" dirty="0" smtClean="0"/>
              <a:t>examples </a:t>
            </a:r>
          </a:p>
          <a:p>
            <a:pPr>
              <a:buNone/>
            </a:pPr>
            <a:endParaRPr lang="en-US" sz="3200" dirty="0" smtClean="0"/>
          </a:p>
          <a:p>
            <a:r>
              <a:rPr lang="en-US" sz="3200" dirty="0" smtClean="0"/>
              <a:t>Have an ability to handle huge pictures</a:t>
            </a:r>
            <a:endParaRPr lang="en-US" sz="3200" dirty="0"/>
          </a:p>
          <a:p>
            <a:pPr>
              <a:buNone/>
            </a:pPr>
            <a:endParaRPr lang="ru-RU" sz="3200" dirty="0"/>
          </a:p>
          <a:p>
            <a:r>
              <a:rPr lang="en-US" sz="3200" dirty="0" smtClean="0"/>
              <a:t>Cope with noise </a:t>
            </a:r>
            <a:endParaRPr lang="en-US" sz="3200" dirty="0"/>
          </a:p>
          <a:p>
            <a:endParaRPr lang="ru-RU"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a:t>U-Net</a:t>
            </a:r>
            <a:endParaRPr lang="ru-RU" sz="4800" dirty="0"/>
          </a:p>
        </p:txBody>
      </p:sp>
      <p:pic>
        <p:nvPicPr>
          <p:cNvPr id="3074" name="Picture 2" descr="C:\Users\User\Downloads\U-Net (1).png"/>
          <p:cNvPicPr>
            <a:picLocks noChangeAspect="1" noChangeArrowheads="1"/>
          </p:cNvPicPr>
          <p:nvPr/>
        </p:nvPicPr>
        <p:blipFill>
          <a:blip r:embed="rId2" cstate="print"/>
          <a:srcRect/>
          <a:stretch>
            <a:fillRect/>
          </a:stretch>
        </p:blipFill>
        <p:spPr bwMode="auto">
          <a:xfrm>
            <a:off x="124338" y="1733550"/>
            <a:ext cx="8896916" cy="3975928"/>
          </a:xfrm>
          <a:prstGeom prst="rect">
            <a:avLst/>
          </a:prstGeom>
          <a:noFill/>
        </p:spPr>
      </p:pic>
      <p:sp>
        <p:nvSpPr>
          <p:cNvPr id="4" name="TextBox 3"/>
          <p:cNvSpPr txBox="1"/>
          <p:nvPr/>
        </p:nvSpPr>
        <p:spPr>
          <a:xfrm>
            <a:off x="247649" y="6038850"/>
            <a:ext cx="3267076" cy="400110"/>
          </a:xfrm>
          <a:prstGeom prst="rect">
            <a:avLst/>
          </a:prstGeom>
          <a:noFill/>
        </p:spPr>
        <p:txBody>
          <a:bodyPr wrap="square" rtlCol="0">
            <a:spAutoFit/>
          </a:bodyPr>
          <a:lstStyle/>
          <a:p>
            <a:r>
              <a:rPr lang="en-US" sz="2000" dirty="0" smtClean="0"/>
              <a:t>Trainable parameters: 7.8 mil</a:t>
            </a:r>
            <a:endParaRPr lang="ru-RU"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err="1" smtClean="0"/>
              <a:t>LinkNet</a:t>
            </a:r>
            <a:endParaRPr lang="ru-RU" sz="4800" dirty="0"/>
          </a:p>
        </p:txBody>
      </p:sp>
      <p:pic>
        <p:nvPicPr>
          <p:cNvPr id="4" name="Рисунок 3" descr="C:\Users\User\Downloads\LinkNet_original.png"/>
          <p:cNvPicPr/>
          <p:nvPr/>
        </p:nvPicPr>
        <p:blipFill>
          <a:blip r:embed="rId2" cstate="print"/>
          <a:srcRect/>
          <a:stretch>
            <a:fillRect/>
          </a:stretch>
        </p:blipFill>
        <p:spPr bwMode="auto">
          <a:xfrm>
            <a:off x="962025" y="1543050"/>
            <a:ext cx="3600000" cy="4320000"/>
          </a:xfrm>
          <a:prstGeom prst="rect">
            <a:avLst/>
          </a:prstGeom>
          <a:noFill/>
          <a:ln w="9525">
            <a:noFill/>
            <a:miter lim="800000"/>
            <a:headEnd/>
            <a:tailEnd/>
          </a:ln>
        </p:spPr>
      </p:pic>
      <p:pic>
        <p:nvPicPr>
          <p:cNvPr id="5" name="Рисунок 4" descr="C:\Users\User\Downloads\LinkNet_coder.png"/>
          <p:cNvPicPr/>
          <p:nvPr/>
        </p:nvPicPr>
        <p:blipFill>
          <a:blip r:embed="rId3" cstate="print"/>
          <a:srcRect/>
          <a:stretch>
            <a:fillRect/>
          </a:stretch>
        </p:blipFill>
        <p:spPr bwMode="auto">
          <a:xfrm>
            <a:off x="5657849" y="1552575"/>
            <a:ext cx="2160000" cy="4320000"/>
          </a:xfrm>
          <a:prstGeom prst="rect">
            <a:avLst/>
          </a:prstGeom>
          <a:noFill/>
          <a:ln w="9525">
            <a:noFill/>
            <a:miter lim="800000"/>
            <a:headEnd/>
            <a:tailEnd/>
          </a:ln>
        </p:spPr>
      </p:pic>
      <p:sp>
        <p:nvSpPr>
          <p:cNvPr id="6" name="TextBox 5"/>
          <p:cNvSpPr txBox="1"/>
          <p:nvPr/>
        </p:nvSpPr>
        <p:spPr>
          <a:xfrm>
            <a:off x="247649" y="6172200"/>
            <a:ext cx="3438526" cy="400110"/>
          </a:xfrm>
          <a:prstGeom prst="rect">
            <a:avLst/>
          </a:prstGeom>
          <a:noFill/>
        </p:spPr>
        <p:txBody>
          <a:bodyPr wrap="square" rtlCol="0">
            <a:spAutoFit/>
          </a:bodyPr>
          <a:lstStyle/>
          <a:p>
            <a:r>
              <a:rPr lang="en-US" sz="2000" dirty="0" smtClean="0"/>
              <a:t>Trainable parameters: 17.2 mil</a:t>
            </a:r>
            <a:endParaRPr lang="ru-RU"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smtClean="0"/>
              <a:t>Planet </a:t>
            </a:r>
            <a:r>
              <a:rPr lang="en-US" sz="4800" dirty="0"/>
              <a:t>database</a:t>
            </a:r>
            <a:endParaRPr lang="ru-RU" sz="4800" dirty="0"/>
          </a:p>
        </p:txBody>
      </p:sp>
      <p:sp>
        <p:nvSpPr>
          <p:cNvPr id="3" name="Содержимое 2"/>
          <p:cNvSpPr>
            <a:spLocks noGrp="1"/>
          </p:cNvSpPr>
          <p:nvPr>
            <p:ph idx="1"/>
          </p:nvPr>
        </p:nvSpPr>
        <p:spPr>
          <a:xfrm>
            <a:off x="257175" y="1504951"/>
            <a:ext cx="8524875" cy="1714500"/>
          </a:xfrm>
        </p:spPr>
        <p:txBody>
          <a:bodyPr>
            <a:normAutofit/>
          </a:bodyPr>
          <a:lstStyle/>
          <a:p>
            <a:pPr algn="just"/>
            <a:r>
              <a:rPr lang="en-US" sz="3200" dirty="0" smtClean="0"/>
              <a:t>14 </a:t>
            </a:r>
            <a:r>
              <a:rPr lang="en-US" sz="3200" dirty="0"/>
              <a:t>samples in </a:t>
            </a:r>
            <a:r>
              <a:rPr lang="en-US" sz="3200" dirty="0" smtClean="0"/>
              <a:t>JPG </a:t>
            </a:r>
            <a:r>
              <a:rPr lang="en-US" sz="3200" dirty="0"/>
              <a:t>format</a:t>
            </a:r>
          </a:p>
          <a:p>
            <a:pPr algn="just"/>
            <a:r>
              <a:rPr lang="en-US" sz="3200" dirty="0" smtClean="0"/>
              <a:t>Resolution</a:t>
            </a:r>
            <a:r>
              <a:rPr lang="en-US" sz="3200" dirty="0"/>
              <a:t>: </a:t>
            </a:r>
            <a:r>
              <a:rPr lang="en-US" sz="3200" dirty="0" smtClean="0"/>
              <a:t>16384x16384 </a:t>
            </a:r>
            <a:r>
              <a:rPr lang="en-US" sz="3200" dirty="0" err="1" smtClean="0"/>
              <a:t>px</a:t>
            </a:r>
            <a:r>
              <a:rPr lang="en-US" sz="3200" dirty="0" smtClean="0"/>
              <a:t>, 0.5 m/pixel</a:t>
            </a:r>
            <a:endParaRPr lang="en-US" sz="3200" dirty="0"/>
          </a:p>
          <a:p>
            <a:pPr algn="just"/>
            <a:r>
              <a:rPr lang="en-US" sz="3200" dirty="0" smtClean="0"/>
              <a:t>3 Russian cities: Moscow, Yaroslavl, </a:t>
            </a:r>
            <a:r>
              <a:rPr lang="en-US" sz="3200" dirty="0" err="1" smtClean="0"/>
              <a:t>Rybinsk</a:t>
            </a:r>
            <a:endParaRPr lang="en-US" sz="3200" dirty="0"/>
          </a:p>
        </p:txBody>
      </p:sp>
      <p:pic>
        <p:nvPicPr>
          <p:cNvPr id="7" name="Рисунок 6" descr="0_Mos_20180819_1_R1C3.jpg"/>
          <p:cNvPicPr>
            <a:picLocks noChangeAspect="1"/>
          </p:cNvPicPr>
          <p:nvPr/>
        </p:nvPicPr>
        <p:blipFill>
          <a:blip r:embed="rId2" cstate="print"/>
          <a:stretch>
            <a:fillRect/>
          </a:stretch>
        </p:blipFill>
        <p:spPr>
          <a:xfrm>
            <a:off x="914400" y="3275100"/>
            <a:ext cx="3420000" cy="3420000"/>
          </a:xfrm>
          <a:prstGeom prst="rect">
            <a:avLst/>
          </a:prstGeom>
        </p:spPr>
      </p:pic>
      <p:pic>
        <p:nvPicPr>
          <p:cNvPr id="13" name="Рисунок 12" descr="0_Mos_20180819_1_R1C3.jpg"/>
          <p:cNvPicPr>
            <a:picLocks noChangeAspect="1"/>
          </p:cNvPicPr>
          <p:nvPr/>
        </p:nvPicPr>
        <p:blipFill>
          <a:blip r:embed="rId3" cstate="print"/>
          <a:stretch>
            <a:fillRect/>
          </a:stretch>
        </p:blipFill>
        <p:spPr>
          <a:xfrm>
            <a:off x="4581525" y="3275100"/>
            <a:ext cx="3420000" cy="34200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smtClean="0"/>
              <a:t>Dataset preparation</a:t>
            </a:r>
            <a:endParaRPr lang="ru-RU" sz="4800" dirty="0"/>
          </a:p>
        </p:txBody>
      </p:sp>
      <p:sp>
        <p:nvSpPr>
          <p:cNvPr id="3" name="Содержимое 2"/>
          <p:cNvSpPr>
            <a:spLocks noGrp="1"/>
          </p:cNvSpPr>
          <p:nvPr>
            <p:ph idx="1"/>
          </p:nvPr>
        </p:nvSpPr>
        <p:spPr>
          <a:xfrm>
            <a:off x="257175" y="1619250"/>
            <a:ext cx="8505825" cy="1666876"/>
          </a:xfrm>
        </p:spPr>
        <p:txBody>
          <a:bodyPr>
            <a:normAutofit/>
          </a:bodyPr>
          <a:lstStyle/>
          <a:p>
            <a:r>
              <a:rPr lang="en-US" sz="3200" dirty="0" smtClean="0"/>
              <a:t>Cropped image resolution: 512x512 </a:t>
            </a:r>
            <a:r>
              <a:rPr lang="en-US" sz="3200" dirty="0" err="1" smtClean="0"/>
              <a:t>px</a:t>
            </a:r>
            <a:endParaRPr lang="en-US" sz="3200" dirty="0" smtClean="0"/>
          </a:p>
          <a:p>
            <a:r>
              <a:rPr lang="en-US" sz="3200" dirty="0" smtClean="0"/>
              <a:t>Training </a:t>
            </a:r>
            <a:r>
              <a:rPr lang="en-US" sz="3200" dirty="0"/>
              <a:t>set: </a:t>
            </a:r>
            <a:r>
              <a:rPr lang="en-US" sz="3200" dirty="0" smtClean="0"/>
              <a:t>2611 images</a:t>
            </a:r>
            <a:endParaRPr lang="en-US" sz="3200" dirty="0"/>
          </a:p>
          <a:p>
            <a:r>
              <a:rPr lang="en-US" sz="3200" dirty="0"/>
              <a:t>Test set: </a:t>
            </a:r>
            <a:r>
              <a:rPr lang="en-US" sz="3200" dirty="0" smtClean="0"/>
              <a:t>653 photos</a:t>
            </a:r>
            <a:endParaRPr lang="en-US" sz="3200" dirty="0"/>
          </a:p>
        </p:txBody>
      </p:sp>
      <p:pic>
        <p:nvPicPr>
          <p:cNvPr id="14356" name="Picture 20" descr="0_Mos_20180819_1_R1C1_00066"/>
          <p:cNvPicPr>
            <a:picLocks noChangeAspect="1" noChangeArrowheads="1"/>
          </p:cNvPicPr>
          <p:nvPr/>
        </p:nvPicPr>
        <p:blipFill>
          <a:blip r:embed="rId2" cstate="print"/>
          <a:srcRect/>
          <a:stretch>
            <a:fillRect/>
          </a:stretch>
        </p:blipFill>
        <p:spPr bwMode="auto">
          <a:xfrm>
            <a:off x="400049" y="3381374"/>
            <a:ext cx="1620000" cy="1620000"/>
          </a:xfrm>
          <a:prstGeom prst="rect">
            <a:avLst/>
          </a:prstGeom>
          <a:noFill/>
        </p:spPr>
      </p:pic>
      <p:pic>
        <p:nvPicPr>
          <p:cNvPr id="14355" name="Picture 19" descr="0_Mos_20180819_1_R1C1_00066"/>
          <p:cNvPicPr>
            <a:picLocks noChangeAspect="1" noChangeArrowheads="1"/>
          </p:cNvPicPr>
          <p:nvPr/>
        </p:nvPicPr>
        <p:blipFill>
          <a:blip r:embed="rId3" cstate="print"/>
          <a:srcRect/>
          <a:stretch>
            <a:fillRect/>
          </a:stretch>
        </p:blipFill>
        <p:spPr bwMode="auto">
          <a:xfrm>
            <a:off x="2133599" y="3381374"/>
            <a:ext cx="1620000" cy="1620000"/>
          </a:xfrm>
          <a:prstGeom prst="rect">
            <a:avLst/>
          </a:prstGeom>
          <a:noFill/>
        </p:spPr>
      </p:pic>
      <p:pic>
        <p:nvPicPr>
          <p:cNvPr id="14354" name="Рисунок 1" descr="0_Mos_20180819_1_R1C1_00066"/>
          <p:cNvPicPr>
            <a:picLocks noChangeAspect="1" noChangeArrowheads="1"/>
          </p:cNvPicPr>
          <p:nvPr/>
        </p:nvPicPr>
        <p:blipFill>
          <a:blip r:embed="rId4" cstate="print"/>
          <a:srcRect/>
          <a:stretch>
            <a:fillRect/>
          </a:stretch>
        </p:blipFill>
        <p:spPr bwMode="auto">
          <a:xfrm>
            <a:off x="3857624" y="3381374"/>
            <a:ext cx="1620000" cy="1620000"/>
          </a:xfrm>
          <a:prstGeom prst="rect">
            <a:avLst/>
          </a:prstGeom>
          <a:noFill/>
        </p:spPr>
      </p:pic>
      <p:sp>
        <p:nvSpPr>
          <p:cNvPr id="14358" name="Rectangle 2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4359" name="Rectangle 23"/>
          <p:cNvSpPr>
            <a:spLocks noChangeArrowheads="1"/>
          </p:cNvSpPr>
          <p:nvPr/>
        </p:nvSpPr>
        <p:spPr bwMode="auto">
          <a:xfrm>
            <a:off x="0" y="1819275"/>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0" name="Rectangle 24"/>
          <p:cNvSpPr>
            <a:spLocks noChangeArrowheads="1"/>
          </p:cNvSpPr>
          <p:nvPr/>
        </p:nvSpPr>
        <p:spPr bwMode="auto">
          <a:xfrm>
            <a:off x="0" y="31813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1" name="Rectangle 25"/>
          <p:cNvSpPr>
            <a:spLocks noChangeArrowheads="1"/>
          </p:cNvSpPr>
          <p:nvPr/>
        </p:nvSpPr>
        <p:spPr bwMode="auto">
          <a:xfrm>
            <a:off x="0" y="4543425"/>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2" name="Rectangle 26"/>
          <p:cNvSpPr>
            <a:spLocks noChangeArrowheads="1"/>
          </p:cNvSpPr>
          <p:nvPr/>
        </p:nvSpPr>
        <p:spPr bwMode="auto">
          <a:xfrm>
            <a:off x="0" y="59055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ru-RU" sz="1800" b="0" i="0" u="none" strike="noStrike" cap="none" normalizeH="0" baseline="0" smtClean="0">
              <a:ln>
                <a:noFill/>
              </a:ln>
              <a:solidFill>
                <a:schemeClr val="tx1"/>
              </a:solidFill>
              <a:effectLst/>
              <a:latin typeface="Arial" pitchFamily="34" charset="0"/>
              <a:cs typeface="Arial" pitchFamily="34" charset="0"/>
            </a:endParaRPr>
          </a:p>
        </p:txBody>
      </p:sp>
      <p:pic>
        <p:nvPicPr>
          <p:cNvPr id="30" name="Рисунок 29" descr="C:\_Repositories\Building_Detection\raw_data\Sat\samples_masks\0_Mos_20180819_1_R1C1_00066.png"/>
          <p:cNvPicPr/>
          <p:nvPr/>
        </p:nvPicPr>
        <p:blipFill>
          <a:blip r:embed="rId5" cstate="print"/>
          <a:stretch>
            <a:fillRect/>
          </a:stretch>
        </p:blipFill>
        <p:spPr bwMode="auto">
          <a:xfrm>
            <a:off x="5573925" y="3383175"/>
            <a:ext cx="1620000" cy="1620000"/>
          </a:xfrm>
          <a:prstGeom prst="rect">
            <a:avLst/>
          </a:prstGeom>
          <a:noFill/>
          <a:ln w="9525">
            <a:noFill/>
            <a:miter lim="800000"/>
            <a:headEnd/>
            <a:tailEnd/>
          </a:ln>
        </p:spPr>
      </p:pic>
      <p:pic>
        <p:nvPicPr>
          <p:cNvPr id="32" name="Рисунок 31" descr="C:\_Repositories\Building_Detection\raw_data\Sat\samples_masks\0_Mos_20180819_1_R1C1_00066.png"/>
          <p:cNvPicPr/>
          <p:nvPr/>
        </p:nvPicPr>
        <p:blipFill>
          <a:blip r:embed="rId6" cstate="print"/>
          <a:srcRect/>
          <a:stretch>
            <a:fillRect/>
          </a:stretch>
        </p:blipFill>
        <p:spPr bwMode="auto">
          <a:xfrm>
            <a:off x="399058" y="5164350"/>
            <a:ext cx="1620000" cy="1620000"/>
          </a:xfrm>
          <a:prstGeom prst="rect">
            <a:avLst/>
          </a:prstGeom>
          <a:noFill/>
          <a:ln w="9525">
            <a:noFill/>
            <a:miter lim="800000"/>
            <a:headEnd/>
            <a:tailEnd/>
          </a:ln>
        </p:spPr>
      </p:pic>
      <p:pic>
        <p:nvPicPr>
          <p:cNvPr id="33" name="Рисунок 32" descr="C:\_Repositories\Building_Detection\raw_data\Sat\samples_masks\0_Mos_20180819_1_R1C1_00066.png"/>
          <p:cNvPicPr/>
          <p:nvPr/>
        </p:nvPicPr>
        <p:blipFill>
          <a:blip r:embed="rId7" cstate="print"/>
          <a:stretch>
            <a:fillRect/>
          </a:stretch>
        </p:blipFill>
        <p:spPr bwMode="auto">
          <a:xfrm>
            <a:off x="5583450" y="5173875"/>
            <a:ext cx="1620000" cy="1620000"/>
          </a:xfrm>
          <a:prstGeom prst="rect">
            <a:avLst/>
          </a:prstGeom>
          <a:noFill/>
          <a:ln w="9525">
            <a:noFill/>
            <a:miter lim="800000"/>
            <a:headEnd/>
            <a:tailEnd/>
          </a:ln>
        </p:spPr>
      </p:pic>
      <p:pic>
        <p:nvPicPr>
          <p:cNvPr id="34" name="Рисунок 33" descr="C:\_Repositories\Building_Detection\raw_data\Sat\samples_masks\0_Mos_20180819_1_R1C1_00066.png"/>
          <p:cNvPicPr/>
          <p:nvPr/>
        </p:nvPicPr>
        <p:blipFill>
          <a:blip r:embed="rId8" cstate="print"/>
          <a:stretch>
            <a:fillRect/>
          </a:stretch>
        </p:blipFill>
        <p:spPr bwMode="auto">
          <a:xfrm>
            <a:off x="2135400" y="5164350"/>
            <a:ext cx="1620000" cy="1620000"/>
          </a:xfrm>
          <a:prstGeom prst="rect">
            <a:avLst/>
          </a:prstGeom>
          <a:noFill/>
          <a:ln w="9525">
            <a:noFill/>
            <a:miter lim="800000"/>
            <a:headEnd/>
            <a:tailEnd/>
          </a:ln>
        </p:spPr>
      </p:pic>
      <p:pic>
        <p:nvPicPr>
          <p:cNvPr id="35" name="Рисунок 34" descr="C:\_Repositories\Building_Detection\raw_data\Sat\samples_masks\0_Mos_20180819_1_R1C1_00066.png"/>
          <p:cNvPicPr/>
          <p:nvPr/>
        </p:nvPicPr>
        <p:blipFill>
          <a:blip r:embed="rId9" cstate="print"/>
          <a:stretch>
            <a:fillRect/>
          </a:stretch>
        </p:blipFill>
        <p:spPr bwMode="auto">
          <a:xfrm>
            <a:off x="3859425" y="5173875"/>
            <a:ext cx="1620000" cy="1620000"/>
          </a:xfrm>
          <a:prstGeom prst="rect">
            <a:avLst/>
          </a:prstGeom>
          <a:noFill/>
          <a:ln w="9525">
            <a:noFill/>
            <a:miter lim="800000"/>
            <a:headEnd/>
            <a:tailEnd/>
          </a:ln>
        </p:spPr>
      </p:pic>
      <p:pic>
        <p:nvPicPr>
          <p:cNvPr id="36" name="Рисунок 35" descr="C:\_Repositories\Building_Detection\raw_data\Sat\samples_masks\0_Mos_20180819_1_R1C1_00066.png"/>
          <p:cNvPicPr/>
          <p:nvPr/>
        </p:nvPicPr>
        <p:blipFill>
          <a:blip r:embed="rId10" cstate="print"/>
          <a:stretch>
            <a:fillRect/>
          </a:stretch>
        </p:blipFill>
        <p:spPr bwMode="auto">
          <a:xfrm>
            <a:off x="7295400" y="3383175"/>
            <a:ext cx="1620000" cy="1620000"/>
          </a:xfrm>
          <a:prstGeom prst="rect">
            <a:avLst/>
          </a:prstGeom>
          <a:noFill/>
          <a:ln w="9525">
            <a:noFill/>
            <a:miter lim="800000"/>
            <a:headEnd/>
            <a:tailEnd/>
          </a:ln>
        </p:spPr>
      </p:pic>
      <p:pic>
        <p:nvPicPr>
          <p:cNvPr id="37" name="Рисунок 36" descr="C:\_Repositories\Building_Detection\raw_data\Sat\samples_masks\0_Mos_20180819_1_R1C1_00066.png"/>
          <p:cNvPicPr/>
          <p:nvPr/>
        </p:nvPicPr>
        <p:blipFill>
          <a:blip r:embed="rId11" cstate="print"/>
          <a:stretch>
            <a:fillRect/>
          </a:stretch>
        </p:blipFill>
        <p:spPr bwMode="auto">
          <a:xfrm>
            <a:off x="7304925" y="5171325"/>
            <a:ext cx="1620000" cy="1620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a:t>Training and testing</a:t>
            </a:r>
            <a:endParaRPr lang="ru-RU" sz="4800" dirty="0"/>
          </a:p>
        </p:txBody>
      </p:sp>
      <p:pic>
        <p:nvPicPr>
          <p:cNvPr id="4" name="Picture 2" descr="C:\Users\User\Downloads\big_nvidia-dgx-1.jpg.jpg"/>
          <p:cNvPicPr>
            <a:picLocks noChangeAspect="1" noChangeArrowheads="1"/>
          </p:cNvPicPr>
          <p:nvPr/>
        </p:nvPicPr>
        <p:blipFill>
          <a:blip r:embed="rId2" cstate="print"/>
          <a:srcRect/>
          <a:stretch>
            <a:fillRect/>
          </a:stretch>
        </p:blipFill>
        <p:spPr bwMode="auto">
          <a:xfrm>
            <a:off x="160005" y="1549696"/>
            <a:ext cx="4631070" cy="4811132"/>
          </a:xfrm>
          <a:prstGeom prst="rect">
            <a:avLst/>
          </a:prstGeom>
          <a:noFill/>
        </p:spPr>
      </p:pic>
      <p:pic>
        <p:nvPicPr>
          <p:cNvPr id="7170" name="Picture 2" descr="C:\Users\User\Downloads\demidai.png"/>
          <p:cNvPicPr>
            <a:picLocks noChangeAspect="1" noChangeArrowheads="1"/>
          </p:cNvPicPr>
          <p:nvPr/>
        </p:nvPicPr>
        <p:blipFill>
          <a:blip r:embed="rId3" cstate="print"/>
          <a:srcRect/>
          <a:stretch>
            <a:fillRect/>
          </a:stretch>
        </p:blipFill>
        <p:spPr bwMode="auto">
          <a:xfrm>
            <a:off x="5060222" y="4714875"/>
            <a:ext cx="3919406" cy="1428750"/>
          </a:xfrm>
          <a:prstGeom prst="rect">
            <a:avLst/>
          </a:prstGeom>
          <a:noFill/>
        </p:spPr>
      </p:pic>
      <p:sp>
        <p:nvSpPr>
          <p:cNvPr id="6" name="Содержимое 10"/>
          <p:cNvSpPr txBox="1">
            <a:spLocks/>
          </p:cNvSpPr>
          <p:nvPr/>
        </p:nvSpPr>
        <p:spPr>
          <a:xfrm>
            <a:off x="4981576" y="2247901"/>
            <a:ext cx="4029074" cy="1771650"/>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rPr>
              <a:t>Loss function: binary</a:t>
            </a:r>
            <a:r>
              <a:rPr kumimoji="0" lang="en-US" sz="2100" b="0" i="0" u="none" strike="noStrike" kern="1200" cap="none" spc="0" normalizeH="0" noProof="0" dirty="0">
                <a:ln>
                  <a:noFill/>
                </a:ln>
                <a:solidFill>
                  <a:schemeClr val="tx1"/>
                </a:solidFill>
                <a:effectLst/>
                <a:uLnTx/>
                <a:uFillTx/>
                <a:latin typeface="Calibri" pitchFamily="34" charset="0"/>
                <a:ea typeface="+mn-ea"/>
                <a:cs typeface="+mn-cs"/>
              </a:rPr>
              <a:t> </a:t>
            </a:r>
            <a:r>
              <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rPr>
              <a:t>cross-entropy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100" dirty="0">
                <a:latin typeface="Calibri" pitchFamily="34" charset="0"/>
              </a:rPr>
              <a:t>Optimizer: </a:t>
            </a:r>
            <a:r>
              <a:rPr lang="en-US" sz="2100" dirty="0" smtClean="0">
                <a:latin typeface="Calibri" pitchFamily="34" charset="0"/>
              </a:rPr>
              <a:t>Adam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100" dirty="0" smtClean="0">
                <a:latin typeface="Calibri" pitchFamily="34" charset="0"/>
              </a:rPr>
              <a:t>Batch size: 18 samples</a:t>
            </a:r>
            <a:endParaRPr lang="en-US" sz="2100" dirty="0">
              <a:latin typeface="Calibri"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rPr>
              <a:t>Epochs (E): </a:t>
            </a:r>
            <a:r>
              <a:rPr kumimoji="0" lang="en-US" sz="2100" b="0" i="0" u="none" strike="noStrike" kern="1200" cap="none" spc="0" normalizeH="0" baseline="0" noProof="0" dirty="0" smtClean="0">
                <a:ln>
                  <a:noFill/>
                </a:ln>
                <a:solidFill>
                  <a:schemeClr val="tx1"/>
                </a:solidFill>
                <a:effectLst/>
                <a:uLnTx/>
                <a:uFillTx/>
                <a:latin typeface="Calibri" pitchFamily="34" charset="0"/>
                <a:ea typeface="+mn-ea"/>
                <a:cs typeface="+mn-cs"/>
              </a:rPr>
              <a:t>96</a:t>
            </a:r>
            <a:endPar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endParaRPr kumimoji="0" lang="en-US" sz="3200" b="0" i="0" u="none" strike="noStrike" kern="1200" cap="none" spc="0" normalizeH="0" baseline="0" noProof="0" dirty="0">
              <a:ln>
                <a:noFill/>
              </a:ln>
              <a:solidFill>
                <a:schemeClr val="tx1"/>
              </a:solidFill>
              <a:effectLst/>
              <a:uLnTx/>
              <a:uFillTx/>
              <a:latin typeface="Calibri" pitchFamily="34" charset="0"/>
              <a:ea typeface="+mn-ea"/>
              <a:cs typeface="+mn-cs"/>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a:t>Numerical </a:t>
            </a:r>
            <a:r>
              <a:rPr lang="en-US" sz="4800" dirty="0" smtClean="0"/>
              <a:t>results</a:t>
            </a:r>
            <a:endParaRPr lang="ru-RU" sz="4800" dirty="0"/>
          </a:p>
        </p:txBody>
      </p:sp>
      <p:sp>
        <p:nvSpPr>
          <p:cNvPr id="1229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graphicFrame>
        <p:nvGraphicFramePr>
          <p:cNvPr id="8" name="Таблица 7"/>
          <p:cNvGraphicFramePr>
            <a:graphicFrameLocks noGrp="1"/>
          </p:cNvGraphicFramePr>
          <p:nvPr/>
        </p:nvGraphicFramePr>
        <p:xfrm>
          <a:off x="1800226" y="4293519"/>
          <a:ext cx="5343524" cy="1979890"/>
        </p:xfrm>
        <a:graphic>
          <a:graphicData uri="http://schemas.openxmlformats.org/drawingml/2006/table">
            <a:tbl>
              <a:tblPr/>
              <a:tblGrid>
                <a:gridCol w="2753256">
                  <a:extLst>
                    <a:ext uri="{9D8B030D-6E8A-4147-A177-3AD203B41FA5}">
                      <a16:colId xmlns:a16="http://schemas.microsoft.com/office/drawing/2014/main" xmlns="" val="20000"/>
                    </a:ext>
                  </a:extLst>
                </a:gridCol>
                <a:gridCol w="2590268">
                  <a:extLst>
                    <a:ext uri="{9D8B030D-6E8A-4147-A177-3AD203B41FA5}">
                      <a16:colId xmlns:a16="http://schemas.microsoft.com/office/drawing/2014/main" xmlns="" val="20001"/>
                    </a:ext>
                  </a:extLst>
                </a:gridCol>
              </a:tblGrid>
              <a:tr h="718598">
                <a:tc>
                  <a:txBody>
                    <a:bodyPr/>
                    <a:lstStyle/>
                    <a:p>
                      <a:pPr algn="ctr">
                        <a:lnSpc>
                          <a:spcPct val="150000"/>
                        </a:lnSpc>
                        <a:spcAft>
                          <a:spcPts val="0"/>
                        </a:spcAft>
                      </a:pPr>
                      <a:r>
                        <a:rPr lang="en-US" sz="2000" b="1" dirty="0">
                          <a:solidFill>
                            <a:srgbClr val="00000A"/>
                          </a:solidFill>
                          <a:latin typeface="Times New Roman"/>
                          <a:ea typeface="Times New Roman"/>
                        </a:rPr>
                        <a:t>Model</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b="1" dirty="0" smtClean="0">
                          <a:solidFill>
                            <a:srgbClr val="00000A"/>
                          </a:solidFill>
                          <a:latin typeface="Times New Roman"/>
                          <a:ea typeface="Times New Roman"/>
                        </a:rPr>
                        <a:t>Sorensen-Dice </a:t>
                      </a:r>
                      <a:r>
                        <a:rPr lang="en-US" sz="2000" b="1" dirty="0">
                          <a:solidFill>
                            <a:srgbClr val="00000A"/>
                          </a:solidFill>
                          <a:latin typeface="Times New Roman"/>
                          <a:ea typeface="Times New Roman"/>
                        </a:rPr>
                        <a:t>coefficient (DSC) </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0"/>
                  </a:ext>
                </a:extLst>
              </a:tr>
              <a:tr h="532745">
                <a:tc>
                  <a:txBody>
                    <a:bodyPr/>
                    <a:lstStyle/>
                    <a:p>
                      <a:pPr algn="ctr">
                        <a:lnSpc>
                          <a:spcPct val="150000"/>
                        </a:lnSpc>
                        <a:spcAft>
                          <a:spcPts val="0"/>
                        </a:spcAft>
                      </a:pPr>
                      <a:r>
                        <a:rPr lang="en-US" sz="2000" dirty="0" smtClean="0">
                          <a:solidFill>
                            <a:srgbClr val="00000A"/>
                          </a:solidFill>
                          <a:latin typeface="Times New Roman"/>
                          <a:ea typeface="Times New Roman"/>
                        </a:rPr>
                        <a:t>U-Net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0</a:t>
                      </a:r>
                      <a:r>
                        <a:rPr lang="en-US" sz="2000" spc="-5" dirty="0" smtClean="0">
                          <a:solidFill>
                            <a:srgbClr val="00000A"/>
                          </a:solidFill>
                          <a:latin typeface="Times New Roman"/>
                          <a:ea typeface="MS Mincho"/>
                        </a:rPr>
                        <a:t>.</a:t>
                      </a:r>
                      <a:r>
                        <a:rPr lang="en-US" sz="2000" dirty="0" smtClean="0">
                          <a:solidFill>
                            <a:srgbClr val="00000A"/>
                          </a:solidFill>
                          <a:latin typeface="Times New Roman"/>
                          <a:ea typeface="Times New Roman"/>
                        </a:rPr>
                        <a:t>77</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1"/>
                  </a:ext>
                </a:extLst>
              </a:tr>
              <a:tr h="532745">
                <a:tc>
                  <a:txBody>
                    <a:bodyPr/>
                    <a:lstStyle/>
                    <a:p>
                      <a:pPr algn="ctr">
                        <a:lnSpc>
                          <a:spcPct val="150000"/>
                        </a:lnSpc>
                        <a:spcAft>
                          <a:spcPts val="0"/>
                        </a:spcAft>
                      </a:pPr>
                      <a:r>
                        <a:rPr lang="en-US" sz="2000" dirty="0" err="1" smtClean="0">
                          <a:solidFill>
                            <a:srgbClr val="00000A"/>
                          </a:solidFill>
                          <a:latin typeface="Times New Roman"/>
                          <a:ea typeface="Times New Roman"/>
                        </a:rPr>
                        <a:t>LinkNet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0.72</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
        <p:nvSpPr>
          <p:cNvPr id="12292"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2294"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2296" name="Rectangle 8"/>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graphicFrame>
        <p:nvGraphicFramePr>
          <p:cNvPr id="10" name="Таблица 9"/>
          <p:cNvGraphicFramePr>
            <a:graphicFrameLocks noGrp="1"/>
          </p:cNvGraphicFramePr>
          <p:nvPr/>
        </p:nvGraphicFramePr>
        <p:xfrm>
          <a:off x="1790698" y="1889993"/>
          <a:ext cx="5372101" cy="1575595"/>
        </p:xfrm>
        <a:graphic>
          <a:graphicData uri="http://schemas.openxmlformats.org/drawingml/2006/table">
            <a:tbl>
              <a:tblPr/>
              <a:tblGrid>
                <a:gridCol w="2767982">
                  <a:extLst>
                    <a:ext uri="{9D8B030D-6E8A-4147-A177-3AD203B41FA5}">
                      <a16:colId xmlns:a16="http://schemas.microsoft.com/office/drawing/2014/main" xmlns="" val="20000"/>
                    </a:ext>
                  </a:extLst>
                </a:gridCol>
                <a:gridCol w="2604119">
                  <a:extLst>
                    <a:ext uri="{9D8B030D-6E8A-4147-A177-3AD203B41FA5}">
                      <a16:colId xmlns:a16="http://schemas.microsoft.com/office/drawing/2014/main" xmlns="" val="20001"/>
                    </a:ext>
                  </a:extLst>
                </a:gridCol>
              </a:tblGrid>
              <a:tr h="620069">
                <a:tc>
                  <a:txBody>
                    <a:bodyPr/>
                    <a:lstStyle/>
                    <a:p>
                      <a:pPr algn="ctr">
                        <a:lnSpc>
                          <a:spcPct val="150000"/>
                        </a:lnSpc>
                        <a:spcAft>
                          <a:spcPts val="0"/>
                        </a:spcAft>
                      </a:pPr>
                      <a:r>
                        <a:rPr lang="en-US" sz="2000" b="1" dirty="0">
                          <a:solidFill>
                            <a:srgbClr val="00000A"/>
                          </a:solidFill>
                          <a:latin typeface="Times New Roman"/>
                          <a:ea typeface="Times New Roman"/>
                        </a:rPr>
                        <a:t>Model</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b="1" dirty="0" smtClean="0">
                          <a:solidFill>
                            <a:srgbClr val="00000A"/>
                          </a:solidFill>
                          <a:latin typeface="Times New Roman"/>
                          <a:ea typeface="Times New Roman"/>
                        </a:rPr>
                        <a:t>Accuracy</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0"/>
                  </a:ext>
                </a:extLst>
              </a:tr>
              <a:tr h="477763">
                <a:tc>
                  <a:txBody>
                    <a:bodyPr/>
                    <a:lstStyle/>
                    <a:p>
                      <a:pPr algn="ctr">
                        <a:lnSpc>
                          <a:spcPct val="150000"/>
                        </a:lnSpc>
                        <a:spcAft>
                          <a:spcPts val="0"/>
                        </a:spcAft>
                      </a:pPr>
                      <a:r>
                        <a:rPr lang="en-US" sz="2000" dirty="0" smtClean="0">
                          <a:solidFill>
                            <a:srgbClr val="00000A"/>
                          </a:solidFill>
                          <a:latin typeface="Times New Roman"/>
                          <a:ea typeface="Times New Roman"/>
                        </a:rPr>
                        <a:t>U-Net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96</a:t>
                      </a:r>
                      <a:r>
                        <a:rPr lang="en-US" sz="2000" spc="-5" dirty="0" smtClean="0">
                          <a:solidFill>
                            <a:srgbClr val="00000A"/>
                          </a:solidFill>
                          <a:latin typeface="Times New Roman"/>
                          <a:ea typeface="MS Mincho"/>
                        </a:rPr>
                        <a:t>.</a:t>
                      </a:r>
                      <a:r>
                        <a:rPr lang="en-US" sz="2000" spc="0" dirty="0" smtClean="0">
                          <a:solidFill>
                            <a:srgbClr val="00000A"/>
                          </a:solidFill>
                          <a:latin typeface="Times New Roman"/>
                          <a:ea typeface="MS Mincho"/>
                        </a:rPr>
                        <a:t>31%</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1"/>
                  </a:ext>
                </a:extLst>
              </a:tr>
              <a:tr h="477763">
                <a:tc>
                  <a:txBody>
                    <a:bodyPr/>
                    <a:lstStyle/>
                    <a:p>
                      <a:pPr algn="ctr">
                        <a:lnSpc>
                          <a:spcPct val="150000"/>
                        </a:lnSpc>
                        <a:spcAft>
                          <a:spcPts val="0"/>
                        </a:spcAft>
                      </a:pPr>
                      <a:r>
                        <a:rPr lang="en-US" sz="2000" dirty="0" err="1" smtClean="0">
                          <a:solidFill>
                            <a:srgbClr val="00000A"/>
                          </a:solidFill>
                          <a:latin typeface="Times New Roman"/>
                          <a:ea typeface="Times New Roman"/>
                        </a:rPr>
                        <a:t>LinkNet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95.85%</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1410</TotalTime>
  <Words>300</Words>
  <Application>Microsoft Office PowerPoint</Application>
  <PresentationFormat>Экран (4:3)</PresentationFormat>
  <Paragraphs>76</Paragraphs>
  <Slides>15</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15</vt:i4>
      </vt:variant>
    </vt:vector>
  </HeadingPairs>
  <TitlesOfParts>
    <vt:vector size="16" baseType="lpstr">
      <vt:lpstr>Office Theme</vt:lpstr>
      <vt:lpstr>Слайд 1</vt:lpstr>
      <vt:lpstr>Purpose</vt:lpstr>
      <vt:lpstr>Algorithm requirements</vt:lpstr>
      <vt:lpstr>U-Net</vt:lpstr>
      <vt:lpstr>LinkNet</vt:lpstr>
      <vt:lpstr>Planet database</vt:lpstr>
      <vt:lpstr>Dataset preparation</vt:lpstr>
      <vt:lpstr>Training and testing</vt:lpstr>
      <vt:lpstr>Numerical results</vt:lpstr>
      <vt:lpstr>Numerical results</vt:lpstr>
      <vt:lpstr>Examples of detection</vt:lpstr>
      <vt:lpstr>Examples of detection</vt:lpstr>
      <vt:lpstr>Conclusions</vt:lpstr>
      <vt:lpstr>Acknowledgment</vt:lpstr>
      <vt:lpstr>Слайд 15</vt:lpstr>
    </vt:vector>
  </TitlesOfParts>
  <Company>PJSC "New Engineering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Markasian, Pavel (KIEVH)</dc:creator>
  <cp:lastModifiedBy>User</cp:lastModifiedBy>
  <cp:revision>142</cp:revision>
  <dcterms:created xsi:type="dcterms:W3CDTF">2016-11-18T14:12:19Z</dcterms:created>
  <dcterms:modified xsi:type="dcterms:W3CDTF">2019-04-09T20:57:36Z</dcterms:modified>
</cp:coreProperties>
</file>

<file path=docProps/thumbnail.jpeg>
</file>